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9"/>
  </p:notesMasterIdLst>
  <p:sldIdLst>
    <p:sldId id="340" r:id="rId2"/>
    <p:sldId id="386" r:id="rId3"/>
    <p:sldId id="377" r:id="rId4"/>
    <p:sldId id="418" r:id="rId5"/>
    <p:sldId id="289" r:id="rId6"/>
    <p:sldId id="361" r:id="rId7"/>
    <p:sldId id="362" r:id="rId8"/>
    <p:sldId id="378" r:id="rId9"/>
    <p:sldId id="415" r:id="rId10"/>
    <p:sldId id="364" r:id="rId11"/>
    <p:sldId id="416" r:id="rId12"/>
    <p:sldId id="417" r:id="rId13"/>
    <p:sldId id="365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17">
          <p15:clr>
            <a:srgbClr val="A4A3A4"/>
          </p15:clr>
        </p15:guide>
        <p15:guide id="2" pos="43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00"/>
    <a:srgbClr val="FF6600"/>
    <a:srgbClr val="F88608"/>
    <a:srgbClr val="0F388B"/>
    <a:srgbClr val="FFDD71"/>
    <a:srgbClr val="FFFFCC"/>
    <a:srgbClr val="777777"/>
    <a:srgbClr val="9BD8E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0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-294" y="-90"/>
      </p:cViewPr>
      <p:guideLst>
        <p:guide orient="horz" pos="1117"/>
        <p:guide pos="4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8" d="100"/>
        <a:sy n="48" d="100"/>
      </p:scale>
      <p:origin x="0" y="6252"/>
    </p:cViewPr>
  </p:sorterViewPr>
  <p:notesViewPr>
    <p:cSldViewPr showGuides="1"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A0E450-CC73-41F7-8E16-5B28F2B91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32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D9A78F-F89C-4615-B2F7-E38020CF3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.rada.gov.ua/go/995_004" TargetMode="External"/><Relationship Id="rId2" Type="http://schemas.openxmlformats.org/officeDocument/2006/relationships/hyperlink" Target="http://zakon.rada.gov.ua/go/995_015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19250" y="2781300"/>
            <a:ext cx="662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611560" y="476672"/>
            <a:ext cx="7272288" cy="861774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/>
              <a:t>Загальні засади протидії Національною поліцією України </a:t>
            </a:r>
            <a:r>
              <a:rPr lang="uk-UA" b="1" dirty="0" err="1"/>
              <a:t>гендерно</a:t>
            </a:r>
            <a:r>
              <a:rPr lang="uk-UA" b="1" dirty="0"/>
              <a:t> обумовленому насильству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29432"/>
            <a:ext cx="2821433" cy="18775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60938"/>
            <a:ext cx="2859810" cy="19798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1" y="4477767"/>
            <a:ext cx="2932758" cy="22515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723" y="4477766"/>
            <a:ext cx="3165401" cy="2380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251520" y="260648"/>
            <a:ext cx="8568952" cy="646331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600" b="1" ker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Відомчі нормативно-правові акти</a:t>
            </a:r>
            <a:endParaRPr lang="uk-UA" sz="3600" b="1" dirty="0">
              <a:solidFill>
                <a:srgbClr val="00B0F0"/>
              </a:solidFill>
            </a:endParaRP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395536" y="1196752"/>
            <a:ext cx="8424936" cy="5016758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CC66"/>
              </a:buClr>
              <a:buSzPct val="65000"/>
              <a:defRPr/>
            </a:pPr>
            <a:r>
              <a:rPr lang="ru-RU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Наказ 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МВС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України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Міністерства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 справах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сім’ї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молоді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 спорту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 3131/386 07.09.2009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р. «Про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затвердження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Інструкції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щодо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порядку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взаємодії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управлінь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відділів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у справах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сім’ї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молоді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 спорту, служб у справах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дітей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центрів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соціальних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служб для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сім’ї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дітей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молоді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відповідних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підрозділів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органів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внутрішніх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справ з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питань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здійснення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заходів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попередження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насильства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сім’ї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705196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251520" y="260648"/>
            <a:ext cx="8568952" cy="646331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600" b="1" ker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Відомчі нормативно-правові акти</a:t>
            </a:r>
            <a:endParaRPr lang="uk-UA" sz="3600" b="1" dirty="0">
              <a:solidFill>
                <a:srgbClr val="00B0F0"/>
              </a:solidFill>
            </a:endParaRP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395536" y="1151823"/>
            <a:ext cx="8424936" cy="5607689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CC66"/>
              </a:buClr>
              <a:buSzPct val="65000"/>
              <a:defRPr/>
            </a:pPr>
            <a:r>
              <a:rPr lang="uk-UA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Наказ МВС України №1044 від 19.12.2017 </a:t>
            </a:r>
            <a:r>
              <a:rPr lang="uk-UA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року </a:t>
            </a:r>
            <a:r>
              <a:rPr lang="uk-UA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«Про </a:t>
            </a:r>
            <a:r>
              <a:rPr lang="uk-UA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затвердження Інструкції з організації роботи підрозділів ювенальної превенції Національної поліції </a:t>
            </a:r>
            <a:r>
              <a:rPr lang="uk-UA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України»;</a:t>
            </a:r>
            <a:endParaRPr lang="ru-RU" sz="3200" kern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algn="just">
              <a:spcBef>
                <a:spcPct val="20000"/>
              </a:spcBef>
              <a:buClr>
                <a:srgbClr val="FFCC66"/>
              </a:buClr>
              <a:buSzPct val="65000"/>
              <a:defRPr/>
            </a:pPr>
            <a:r>
              <a:rPr lang="ru-RU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Наказ 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МВС </a:t>
            </a:r>
            <a:r>
              <a:rPr lang="ru-RU" sz="32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України</a:t>
            </a:r>
            <a:r>
              <a:rPr lang="ru-RU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№654 </a:t>
            </a:r>
            <a:r>
              <a:rPr lang="ru-RU" sz="32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від</a:t>
            </a:r>
            <a:r>
              <a:rPr lang="ru-RU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01.08.2018 року </a:t>
            </a:r>
            <a:r>
              <a:rPr lang="en-US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затвердження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Порядку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винесення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уповноваженими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підрозділами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органів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Національної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поліції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України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термінового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заборонного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припису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стосовно</a:t>
            </a: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кривдника</a:t>
            </a:r>
            <a:r>
              <a:rPr lang="ru-RU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560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64096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МІНІСТЕРСТВО СОЦІАЛЬНОЇ ПОЛІТИКИ УКРАЇНИ</a:t>
            </a:r>
          </a:p>
          <a:p>
            <a:pPr algn="ctr"/>
            <a:r>
              <a:rPr lang="ru-RU" sz="2000" dirty="0"/>
              <a:t>МІНІСТЕРСТВО ВНУТРІШНІХ СПРАВ УКРАЇНИ</a:t>
            </a:r>
          </a:p>
          <a:p>
            <a:pPr algn="ctr"/>
            <a:r>
              <a:rPr lang="ru-RU" sz="2000" dirty="0"/>
              <a:t>МІНІСТЕРСТВО ОСВІТИ І НАУКИ УКРАЇНИ</a:t>
            </a:r>
          </a:p>
          <a:p>
            <a:pPr algn="ctr"/>
            <a:r>
              <a:rPr lang="ru-RU" sz="2000" dirty="0"/>
              <a:t>МІНІСТЕРСТВО ОХОРОНИ ЗДОРОВ’Я УКРАЇНИ</a:t>
            </a:r>
          </a:p>
          <a:p>
            <a:endParaRPr lang="ru-RU" dirty="0"/>
          </a:p>
          <a:p>
            <a:pPr algn="ctr"/>
            <a:r>
              <a:rPr lang="ru-RU" sz="3600" dirty="0"/>
              <a:t>НАКАЗ</a:t>
            </a:r>
          </a:p>
          <a:p>
            <a:endParaRPr lang="ru-RU" dirty="0"/>
          </a:p>
          <a:p>
            <a:pPr algn="ctr"/>
            <a:r>
              <a:rPr lang="ru-RU" sz="2400" dirty="0"/>
              <a:t>19.08.2014  № 564/836/945/577</a:t>
            </a:r>
          </a:p>
          <a:p>
            <a:endParaRPr lang="ru-RU" dirty="0"/>
          </a:p>
          <a:p>
            <a:endParaRPr lang="ru-RU" dirty="0"/>
          </a:p>
          <a:p>
            <a:r>
              <a:rPr lang="ru-RU" sz="2000" b="1" i="1" dirty="0" err="1"/>
              <a:t>Зареєстровано</a:t>
            </a:r>
            <a:r>
              <a:rPr lang="ru-RU" sz="2000" b="1" i="1" dirty="0"/>
              <a:t> в </a:t>
            </a:r>
            <a:r>
              <a:rPr lang="ru-RU" sz="2000" b="1" i="1" dirty="0" err="1"/>
              <a:t>Міністерстві</a:t>
            </a:r>
            <a:endParaRPr lang="ru-RU" sz="2000" b="1" i="1" dirty="0"/>
          </a:p>
          <a:p>
            <a:r>
              <a:rPr lang="ru-RU" sz="2000" b="1" i="1" dirty="0" err="1"/>
              <a:t>юстиції</a:t>
            </a:r>
            <a:r>
              <a:rPr lang="ru-RU" sz="2000" b="1" i="1" dirty="0"/>
              <a:t> </a:t>
            </a:r>
            <a:r>
              <a:rPr lang="ru-RU" sz="2000" b="1" i="1" dirty="0" err="1"/>
              <a:t>України</a:t>
            </a:r>
            <a:endParaRPr lang="ru-RU" sz="2000" b="1" i="1" dirty="0"/>
          </a:p>
          <a:p>
            <a:r>
              <a:rPr lang="ru-RU" sz="2000" b="1" i="1" dirty="0"/>
              <a:t>10 </a:t>
            </a:r>
            <a:r>
              <a:rPr lang="ru-RU" sz="2000" b="1" i="1" dirty="0" err="1"/>
              <a:t>вересня</a:t>
            </a:r>
            <a:r>
              <a:rPr lang="ru-RU" sz="2000" b="1" i="1" dirty="0"/>
              <a:t> 2014 р.</a:t>
            </a:r>
          </a:p>
          <a:p>
            <a:r>
              <a:rPr lang="ru-RU" sz="2000" b="1" i="1" dirty="0"/>
              <a:t>за № 1105/25882</a:t>
            </a:r>
          </a:p>
          <a:p>
            <a:endParaRPr lang="ru-RU" dirty="0"/>
          </a:p>
          <a:p>
            <a:pPr algn="just"/>
            <a:r>
              <a:rPr lang="ru-RU" sz="2800" b="1" dirty="0" smtClean="0"/>
              <a:t>	Про </a:t>
            </a:r>
            <a:r>
              <a:rPr lang="ru-RU" sz="2800" b="1" dirty="0" err="1"/>
              <a:t>затвердження</a:t>
            </a:r>
            <a:r>
              <a:rPr lang="ru-RU" sz="2800" b="1" dirty="0"/>
              <a:t> Порядку </a:t>
            </a:r>
            <a:r>
              <a:rPr lang="ru-RU" sz="2800" b="1" dirty="0" err="1"/>
              <a:t>розгляду</a:t>
            </a:r>
            <a:r>
              <a:rPr lang="ru-RU" sz="2800" b="1" dirty="0"/>
              <a:t> </a:t>
            </a:r>
            <a:r>
              <a:rPr lang="ru-RU" sz="2800" b="1" dirty="0" err="1"/>
              <a:t>звернень</a:t>
            </a:r>
            <a:r>
              <a:rPr lang="ru-RU" sz="2800" b="1" dirty="0"/>
              <a:t> та </a:t>
            </a:r>
            <a:r>
              <a:rPr lang="ru-RU" sz="2800" b="1" dirty="0" err="1"/>
              <a:t>повідомлень</a:t>
            </a:r>
            <a:r>
              <a:rPr lang="ru-RU" sz="2800" b="1" dirty="0"/>
              <a:t> з приводу </a:t>
            </a:r>
            <a:r>
              <a:rPr lang="ru-RU" sz="2800" b="1" dirty="0" err="1"/>
              <a:t>жорстокого</a:t>
            </a:r>
            <a:r>
              <a:rPr lang="ru-RU" sz="2800" b="1" dirty="0"/>
              <a:t> </a:t>
            </a:r>
            <a:r>
              <a:rPr lang="ru-RU" sz="2800" b="1" dirty="0" err="1"/>
              <a:t>поводження</a:t>
            </a:r>
            <a:r>
              <a:rPr lang="ru-RU" sz="2800" b="1" dirty="0"/>
              <a:t> з </a:t>
            </a:r>
            <a:r>
              <a:rPr lang="ru-RU" sz="2800" b="1" dirty="0" err="1"/>
              <a:t>дітьми</a:t>
            </a:r>
            <a:r>
              <a:rPr lang="ru-RU" sz="2800" b="1" dirty="0"/>
              <a:t> </a:t>
            </a:r>
            <a:r>
              <a:rPr lang="ru-RU" sz="2800" b="1" dirty="0" err="1"/>
              <a:t>або</a:t>
            </a:r>
            <a:r>
              <a:rPr lang="ru-RU" sz="2800" b="1" dirty="0"/>
              <a:t> </a:t>
            </a:r>
            <a:r>
              <a:rPr lang="ru-RU" sz="2800" b="1" dirty="0" err="1"/>
              <a:t>загрози</a:t>
            </a:r>
            <a:r>
              <a:rPr lang="ru-RU" sz="2800" b="1" dirty="0"/>
              <a:t> </a:t>
            </a:r>
            <a:r>
              <a:rPr lang="ru-RU" sz="2800" b="1" dirty="0" err="1"/>
              <a:t>його</a:t>
            </a:r>
            <a:r>
              <a:rPr lang="ru-RU" sz="2800" b="1" dirty="0"/>
              <a:t> </a:t>
            </a:r>
            <a:r>
              <a:rPr lang="ru-RU" sz="2800" b="1" dirty="0" err="1"/>
              <a:t>вчинення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7974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259175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400" b="1" dirty="0">
                <a:solidFill>
                  <a:srgbClr val="3399FF"/>
                </a:solidFill>
              </a:rPr>
              <a:t>ПИТАННЯ </a:t>
            </a:r>
            <a:r>
              <a:rPr lang="ru-RU" sz="4400" b="1" dirty="0" smtClean="0">
                <a:solidFill>
                  <a:srgbClr val="3399FF"/>
                </a:solidFill>
              </a:rPr>
              <a:t>№2</a:t>
            </a:r>
          </a:p>
          <a:p>
            <a:pPr lvl="0" algn="ctr">
              <a:spcBef>
                <a:spcPts val="0"/>
              </a:spcBef>
            </a:pPr>
            <a:endParaRPr lang="uk-UA" sz="3600" b="1" dirty="0">
              <a:solidFill>
                <a:srgbClr val="3399FF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3600" b="1" dirty="0" smtClean="0"/>
              <a:t> 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Визначення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термінів</a:t>
            </a:r>
            <a:r>
              <a:rPr lang="ru-RU" sz="4400" b="1" dirty="0" smtClean="0"/>
              <a:t> в </a:t>
            </a:r>
            <a:r>
              <a:rPr lang="ru-RU" sz="4400" b="1" dirty="0" err="1" smtClean="0"/>
              <a:t>Законі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України</a:t>
            </a:r>
            <a:r>
              <a:rPr lang="ru-RU" sz="4400" b="1" dirty="0" smtClean="0"/>
              <a:t> </a:t>
            </a:r>
          </a:p>
          <a:p>
            <a:pPr algn="ctr">
              <a:spcBef>
                <a:spcPts val="0"/>
              </a:spcBef>
            </a:pPr>
            <a:r>
              <a:rPr lang="ru-RU" sz="4400" b="1" dirty="0" smtClean="0"/>
              <a:t>« Про </a:t>
            </a:r>
            <a:r>
              <a:rPr lang="ru-RU" sz="4400" b="1" dirty="0" err="1" smtClean="0"/>
              <a:t>запобігання</a:t>
            </a:r>
            <a:r>
              <a:rPr lang="ru-RU" sz="4400" b="1" dirty="0" smtClean="0"/>
              <a:t> та </a:t>
            </a:r>
            <a:r>
              <a:rPr lang="ru-RU" sz="4400" b="1" dirty="0" err="1" smtClean="0"/>
              <a:t>протидію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домашнього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насильства</a:t>
            </a:r>
            <a:r>
              <a:rPr lang="ru-RU" sz="4400" b="1" dirty="0" smtClean="0"/>
              <a:t>» </a:t>
            </a:r>
            <a:endParaRPr lang="ru-RU" sz="4400" b="1" dirty="0"/>
          </a:p>
          <a:p>
            <a:pPr lvl="0" algn="ctr">
              <a:spcBef>
                <a:spcPts val="0"/>
              </a:spcBef>
            </a:pPr>
            <a:endParaRPr lang="ru-RU" sz="3600" b="1" dirty="0">
              <a:solidFill>
                <a:srgbClr val="3399FF"/>
              </a:solidFill>
            </a:endParaRPr>
          </a:p>
          <a:p>
            <a:pPr lvl="0" algn="just">
              <a:spcBef>
                <a:spcPct val="50000"/>
              </a:spcBef>
            </a:pPr>
            <a:endParaRPr lang="ru-RU" sz="2800" b="1" dirty="0">
              <a:solidFill>
                <a:prstClr val="black"/>
              </a:solidFill>
            </a:endParaRPr>
          </a:p>
          <a:p>
            <a:pPr lvl="0" algn="ctr">
              <a:spcBef>
                <a:spcPct val="50000"/>
              </a:spcBef>
            </a:pPr>
            <a:r>
              <a:rPr lang="ru-RU" sz="3600" b="1" dirty="0" smtClean="0">
                <a:solidFill>
                  <a:prstClr val="black"/>
                </a:solidFill>
              </a:rPr>
              <a:t> 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arenR"/>
            </a:pPr>
            <a:r>
              <a:rPr lang="ru-RU" sz="3200" b="1" dirty="0" err="1" smtClean="0">
                <a:solidFill>
                  <a:srgbClr val="FF0000"/>
                </a:solidFill>
              </a:rPr>
              <a:t>дитина-кривдник</a:t>
            </a:r>
            <a:r>
              <a:rPr lang="ru-RU" sz="3200" b="1" dirty="0" smtClean="0"/>
              <a:t> </a:t>
            </a:r>
            <a:r>
              <a:rPr lang="ru-RU" sz="3200" b="1" dirty="0"/>
              <a:t>- особа, яка не </a:t>
            </a:r>
            <a:r>
              <a:rPr lang="ru-RU" sz="3200" b="1" dirty="0" err="1"/>
              <a:t>досягла</a:t>
            </a:r>
            <a:r>
              <a:rPr lang="ru-RU" sz="3200" b="1" dirty="0"/>
              <a:t> 18 </a:t>
            </a:r>
            <a:r>
              <a:rPr lang="ru-RU" sz="3200" b="1" dirty="0" err="1"/>
              <a:t>років</a:t>
            </a:r>
            <a:r>
              <a:rPr lang="ru-RU" sz="3200" b="1" dirty="0"/>
              <a:t> та вчинила </a:t>
            </a:r>
            <a:r>
              <a:rPr lang="ru-RU" sz="3200" b="1" dirty="0" err="1"/>
              <a:t>домашнє</a:t>
            </a:r>
            <a:r>
              <a:rPr lang="ru-RU" sz="3200" b="1" dirty="0"/>
              <a:t> </a:t>
            </a:r>
            <a:r>
              <a:rPr lang="ru-RU" sz="3200" b="1" dirty="0" err="1"/>
              <a:t>насильство</a:t>
            </a:r>
            <a:r>
              <a:rPr lang="ru-RU" sz="3200" b="1" dirty="0"/>
              <a:t> у будь-</a:t>
            </a:r>
            <a:r>
              <a:rPr lang="ru-RU" sz="3200" b="1" dirty="0" err="1"/>
              <a:t>якій</a:t>
            </a:r>
            <a:r>
              <a:rPr lang="ru-RU" sz="3200" b="1" dirty="0"/>
              <a:t> </a:t>
            </a:r>
            <a:r>
              <a:rPr lang="ru-RU" sz="3200" b="1" dirty="0" err="1"/>
              <a:t>формі</a:t>
            </a:r>
            <a:r>
              <a:rPr lang="ru-RU" sz="3200" b="1" dirty="0" smtClean="0"/>
              <a:t>;</a:t>
            </a:r>
          </a:p>
          <a:p>
            <a:pPr marL="514350" indent="-514350" algn="just">
              <a:buAutoNum type="arabicParenR"/>
            </a:pPr>
            <a:endParaRPr lang="uk-UA" sz="3200" b="1" dirty="0"/>
          </a:p>
          <a:p>
            <a:pPr algn="just"/>
            <a:endParaRPr lang="ru-RU" sz="3200" b="1" dirty="0"/>
          </a:p>
          <a:p>
            <a:pPr algn="just"/>
            <a:r>
              <a:rPr lang="ru-RU" sz="3200" b="1" dirty="0"/>
              <a:t>2) </a:t>
            </a:r>
            <a:r>
              <a:rPr lang="ru-RU" sz="3200" b="1" dirty="0" err="1">
                <a:solidFill>
                  <a:srgbClr val="FF0000"/>
                </a:solidFill>
              </a:rPr>
              <a:t>дитина</a:t>
            </a:r>
            <a:r>
              <a:rPr lang="ru-RU" sz="3200" b="1" dirty="0">
                <a:solidFill>
                  <a:srgbClr val="FF0000"/>
                </a:solidFill>
              </a:rPr>
              <a:t>, яка </a:t>
            </a:r>
            <a:r>
              <a:rPr lang="ru-RU" sz="3200" b="1" dirty="0" err="1">
                <a:solidFill>
                  <a:srgbClr val="FF0000"/>
                </a:solidFill>
              </a:rPr>
              <a:t>постраждала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від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домашнього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насильства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/>
              <a:t>(</a:t>
            </a:r>
            <a:r>
              <a:rPr lang="ru-RU" sz="3200" b="1" dirty="0" err="1"/>
              <a:t>далі</a:t>
            </a:r>
            <a:r>
              <a:rPr lang="ru-RU" sz="3200" b="1" dirty="0"/>
              <a:t> - </a:t>
            </a:r>
            <a:r>
              <a:rPr lang="ru-RU" sz="3200" b="1" dirty="0" err="1"/>
              <a:t>постраждала</a:t>
            </a:r>
            <a:r>
              <a:rPr lang="ru-RU" sz="3200" b="1" dirty="0"/>
              <a:t> </a:t>
            </a:r>
            <a:r>
              <a:rPr lang="ru-RU" sz="3200" b="1" dirty="0" err="1"/>
              <a:t>дитина</a:t>
            </a:r>
            <a:r>
              <a:rPr lang="ru-RU" sz="3200" b="1" dirty="0"/>
              <a:t>), - особа, яка не </a:t>
            </a:r>
            <a:r>
              <a:rPr lang="ru-RU" sz="3200" b="1" dirty="0" err="1"/>
              <a:t>досягла</a:t>
            </a:r>
            <a:r>
              <a:rPr lang="ru-RU" sz="3200" b="1" dirty="0"/>
              <a:t> 18 </a:t>
            </a:r>
            <a:r>
              <a:rPr lang="ru-RU" sz="3200" b="1" dirty="0" err="1"/>
              <a:t>років</a:t>
            </a:r>
            <a:r>
              <a:rPr lang="ru-RU" sz="3200" b="1" dirty="0"/>
              <a:t> та </a:t>
            </a:r>
            <a:r>
              <a:rPr lang="ru-RU" sz="3200" b="1" dirty="0" err="1"/>
              <a:t>зазнала</a:t>
            </a:r>
            <a:r>
              <a:rPr lang="ru-RU" sz="3200" b="1" dirty="0"/>
              <a:t> </a:t>
            </a:r>
            <a:r>
              <a:rPr lang="ru-RU" sz="3200" b="1" dirty="0" err="1"/>
              <a:t>домашнього</a:t>
            </a:r>
            <a:r>
              <a:rPr lang="ru-RU" sz="3200" b="1" dirty="0"/>
              <a:t> </a:t>
            </a:r>
            <a:r>
              <a:rPr lang="ru-RU" sz="3200" b="1" dirty="0" err="1"/>
              <a:t>насильства</a:t>
            </a:r>
            <a:r>
              <a:rPr lang="ru-RU" sz="3200" b="1" dirty="0"/>
              <a:t> у будь-</a:t>
            </a:r>
            <a:r>
              <a:rPr lang="ru-RU" sz="3200" b="1" dirty="0" err="1"/>
              <a:t>якій</a:t>
            </a:r>
            <a:r>
              <a:rPr lang="ru-RU" sz="3200" b="1" dirty="0"/>
              <a:t> </a:t>
            </a:r>
            <a:r>
              <a:rPr lang="ru-RU" sz="3200" b="1" dirty="0" err="1"/>
              <a:t>формі</a:t>
            </a:r>
            <a:r>
              <a:rPr lang="ru-RU" sz="3200" b="1" dirty="0"/>
              <a:t> </a:t>
            </a:r>
            <a:r>
              <a:rPr lang="ru-RU" sz="3200" b="1" dirty="0" err="1"/>
              <a:t>або</a:t>
            </a:r>
            <a:r>
              <a:rPr lang="ru-RU" sz="3200" b="1" dirty="0"/>
              <a:t> стала </a:t>
            </a:r>
            <a:r>
              <a:rPr lang="ru-RU" sz="3200" b="1" dirty="0" err="1"/>
              <a:t>свідком</a:t>
            </a:r>
            <a:r>
              <a:rPr lang="ru-RU" sz="3200" b="1" dirty="0"/>
              <a:t> (очевидцем) такого </a:t>
            </a:r>
            <a:r>
              <a:rPr lang="ru-RU" sz="3200" b="1" dirty="0" err="1"/>
              <a:t>насильства</a:t>
            </a:r>
            <a:r>
              <a:rPr lang="ru-RU" sz="32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81031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3"/>
            <a:ext cx="8928992" cy="6942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бездіяльність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сексуального,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вчиняються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родичами,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колишнім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теперішнім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подружжям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(проживали)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сім'єю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родинних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шлюбі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собою,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проживає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(проживала) особа, яка вчинила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тому самому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особа, а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погрози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діянь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0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5862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умисне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майна,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догляду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перешкоджання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реабілітації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примушування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навчатися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характеру;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7007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органами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громадянами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іноземцями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особами без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громадянства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підставах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обізнаності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форм, причин і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нетерпимого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насильницької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стосунках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небайдужого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викорінення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дискримінаційних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звичаїв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них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620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особа, яка вчинила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обмежувальний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припис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судовому порядку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покладення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особу, яка вчинила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особа, яка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особа),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особа, яка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зазнала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18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9392"/>
            <a:ext cx="9036496" cy="6856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вірогідності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повторного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тяжких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особливо тяжких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постраждалої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особи;</a:t>
            </a:r>
            <a:endParaRPr lang="ru-RU" sz="2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кривдника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комплекс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насильницької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кривдника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неагресивної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стосунках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відповідального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вчинків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викорінення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дискримінаційних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2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8928992" cy="7887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600" b="1" dirty="0">
                <a:solidFill>
                  <a:srgbClr val="00B0F0"/>
                </a:solidFill>
              </a:rPr>
              <a:t>МІЖНАРОДНЕ </a:t>
            </a:r>
            <a:r>
              <a:rPr lang="uk-UA" sz="3600" b="1" dirty="0" smtClean="0">
                <a:solidFill>
                  <a:srgbClr val="00B0F0"/>
                </a:solidFill>
              </a:rPr>
              <a:t>ЗАКОНОДАВСТВО</a:t>
            </a:r>
          </a:p>
          <a:p>
            <a:pPr lvl="0" algn="ctr"/>
            <a:endParaRPr lang="en-US" sz="3600" b="1" dirty="0" smtClean="0">
              <a:solidFill>
                <a:srgbClr val="00B0F0"/>
              </a:solidFill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Стаття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uk-UA" sz="2800" b="1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Загальної декларації прав людини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 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10.12.1948.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іхто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може зазнавати безпідставного втручання у його особисте і сімейне життя, безпідставного посягання на недоторканність його житла, тайну його кореспонденції або на його честь і репутацію. Кожна людина має право на захист закону від такого втручання або таких посягань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Стаття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Конвенції про захист прав людини і основоположних свобод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Рада Європи від 04.11.1950 визначає, що кожен має право на повагу до свого приватного і сімейного життя, до свого житла і кореспонденції.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 lvl="0" algn="just"/>
            <a:endParaRPr lang="en-US" sz="2400" b="1" dirty="0">
              <a:solidFill>
                <a:srgbClr val="00B0F0"/>
              </a:solidFill>
            </a:endParaRPr>
          </a:p>
          <a:p>
            <a:pPr lvl="0" algn="ctr"/>
            <a:endParaRPr lang="en-US" sz="2400" b="1" dirty="0" smtClean="0">
              <a:solidFill>
                <a:srgbClr val="00B0F0"/>
              </a:solidFill>
            </a:endParaRPr>
          </a:p>
          <a:p>
            <a:pPr lvl="0" algn="ctr"/>
            <a:endParaRPr lang="uk-UA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438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постраждалої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комплекс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емоційної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невпевненості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відстоювати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гідність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стосунках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уповноважених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7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489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протидія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органами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громадянами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іноземцями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особами без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громадянства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підставах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постраждалій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завданої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кривдників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98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5965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профілактичний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організаційно-практичних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поведінкою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повторного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тимчасових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вчиненням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03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психологічне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словесні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погрози, у тому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третіх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приниження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переслідування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залякування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волевиявлення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контроль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репродуктивній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бездіяльність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викликали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свою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третіх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спричинили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емоційну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невпевненість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завдали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психічному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здоров'ю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0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492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сексуальне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сексуального характеру,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повнолітньої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 без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примушування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акту сексуального характеру з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третьою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особою, 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статевої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статевої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недоторканості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у тому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90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496944" cy="5862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терміновий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заборонний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припис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вживається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реагування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факт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негайне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повторного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05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ляпаси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стусани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штовхання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щипання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шмагання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кусання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незаконне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нанесення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побоїв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мордування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заподіяння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тілесних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ушкоджень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тяжкості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небезпеці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ненадання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небезпечному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заподіяння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насильницького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9"/>
            <a:ext cx="8136904" cy="4352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3399FF"/>
                </a:solidFill>
                <a:ea typeface="Times New Roman" panose="02020603050405020304" pitchFamily="18" charset="0"/>
              </a:rPr>
              <a:t>ПИТАННЯ №3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3200" b="1" dirty="0" smtClean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3200" b="1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Особи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, на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яких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поширюється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дія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законодавства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 по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запобіганню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 та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протидію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домашньому</a:t>
            </a:r>
            <a:r>
              <a:rPr lang="ru-RU" sz="3600" b="1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насильству</a:t>
            </a:r>
            <a:r>
              <a:rPr lang="ru-RU" sz="3200" b="1" dirty="0">
                <a:solidFill>
                  <a:prstClr val="black"/>
                </a:solidFill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prstClr val="black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7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1" cy="8530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таких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колишнє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наречені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 з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78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660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особи,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(проживали)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сім'єю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шлюбі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собою,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батьки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особи,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батьки (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дід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(баба)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онук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онука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прадід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прабаба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правнук (правнучка);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вітчим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мачуха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пасинок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(падчерка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рідні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620688"/>
            <a:ext cx="88569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B0F0"/>
                </a:solidFill>
              </a:rPr>
              <a:t>МІЖНАРОДНЕ ЗАКОНОДАВСТВО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err="1" smtClean="0"/>
              <a:t>Конвенція</a:t>
            </a:r>
            <a:r>
              <a:rPr lang="ru-RU" sz="2800" dirty="0" smtClean="0"/>
              <a:t> </a:t>
            </a:r>
            <a:r>
              <a:rPr lang="ru-RU" sz="2800" dirty="0"/>
              <a:t>Ради </a:t>
            </a:r>
            <a:r>
              <a:rPr lang="ru-RU" sz="2800" dirty="0" err="1"/>
              <a:t>Європи</a:t>
            </a:r>
            <a:r>
              <a:rPr lang="ru-RU" sz="2800" dirty="0"/>
              <a:t> про </a:t>
            </a:r>
            <a:r>
              <a:rPr lang="ru-RU" sz="2800" dirty="0" err="1"/>
              <a:t>запобігання</a:t>
            </a:r>
            <a:r>
              <a:rPr lang="ru-RU" sz="2800" dirty="0"/>
              <a:t> </a:t>
            </a:r>
            <a:r>
              <a:rPr lang="ru-RU" sz="2800" dirty="0" err="1"/>
              <a:t>насильству</a:t>
            </a:r>
            <a:r>
              <a:rPr lang="ru-RU" sz="2800" dirty="0"/>
              <a:t> над </a:t>
            </a:r>
            <a:r>
              <a:rPr lang="ru-RU" sz="2800" dirty="0" err="1"/>
              <a:t>жінками</a:t>
            </a:r>
            <a:r>
              <a:rPr lang="ru-RU" sz="2800" dirty="0"/>
              <a:t> та </a:t>
            </a:r>
            <a:r>
              <a:rPr lang="ru-RU" sz="2800" dirty="0" err="1" smtClean="0"/>
              <a:t>домашнього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насильства</a:t>
            </a:r>
            <a:r>
              <a:rPr lang="ru-RU" sz="2800" dirty="0" smtClean="0"/>
              <a:t> і </a:t>
            </a:r>
            <a:r>
              <a:rPr lang="ru-RU" sz="2800" dirty="0" err="1"/>
              <a:t>боротьбу</a:t>
            </a:r>
            <a:r>
              <a:rPr lang="ru-RU" sz="2800" dirty="0"/>
              <a:t> з </a:t>
            </a:r>
            <a:r>
              <a:rPr lang="ru-RU" sz="2800" dirty="0" err="1"/>
              <a:t>цими</a:t>
            </a:r>
            <a:r>
              <a:rPr lang="ru-RU" sz="2800" dirty="0"/>
              <a:t> </a:t>
            </a:r>
            <a:r>
              <a:rPr lang="ru-RU" sz="2800" dirty="0" err="1"/>
              <a:t>явищами</a:t>
            </a:r>
            <a:r>
              <a:rPr lang="ru-RU" sz="2800" dirty="0"/>
              <a:t> </a:t>
            </a:r>
            <a:r>
              <a:rPr lang="ru-RU" sz="2800" dirty="0" smtClean="0"/>
              <a:t>( </a:t>
            </a:r>
            <a:r>
              <a:rPr lang="ru-RU" sz="2800" dirty="0" err="1"/>
              <a:t>Стамбульська</a:t>
            </a:r>
            <a:r>
              <a:rPr lang="ru-RU" sz="2800" dirty="0"/>
              <a:t> </a:t>
            </a:r>
            <a:r>
              <a:rPr lang="ru-RU" sz="2800" dirty="0" err="1" smtClean="0"/>
              <a:t>конвенція</a:t>
            </a:r>
            <a:r>
              <a:rPr lang="ru-RU" sz="2800" dirty="0" smtClean="0"/>
              <a:t>)</a:t>
            </a:r>
            <a:r>
              <a:rPr lang="uk-UA" sz="2800" dirty="0" smtClean="0"/>
              <a:t> була відкрита на підпис 11 травня</a:t>
            </a:r>
            <a:r>
              <a:rPr lang="ru-RU" sz="2800" dirty="0" smtClean="0"/>
              <a:t> </a:t>
            </a:r>
            <a:r>
              <a:rPr lang="ru-RU" sz="2800" dirty="0"/>
              <a:t>2011 </a:t>
            </a:r>
            <a:r>
              <a:rPr lang="ru-RU" sz="2800" dirty="0" smtClean="0"/>
              <a:t>року. </a:t>
            </a:r>
            <a:r>
              <a:rPr lang="ru-RU" sz="2800" dirty="0" err="1" smtClean="0"/>
              <a:t>Набула</a:t>
            </a:r>
            <a:r>
              <a:rPr lang="ru-RU" sz="2800" dirty="0" smtClean="0"/>
              <a:t> </a:t>
            </a:r>
            <a:r>
              <a:rPr lang="ru-RU" sz="2800" dirty="0" err="1"/>
              <a:t>чинності</a:t>
            </a:r>
            <a:r>
              <a:rPr lang="ru-RU" sz="2800" dirty="0"/>
              <a:t> 1 </a:t>
            </a:r>
            <a:r>
              <a:rPr lang="ru-RU" sz="2800" dirty="0" err="1"/>
              <a:t>серпня</a:t>
            </a:r>
            <a:r>
              <a:rPr lang="ru-RU" sz="2800" dirty="0"/>
              <a:t> 2014 року</a:t>
            </a:r>
            <a:r>
              <a:rPr lang="ru-RU" sz="2800" dirty="0" smtClean="0"/>
              <a:t>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err="1" smtClean="0"/>
              <a:t>Прийнята</a:t>
            </a:r>
            <a:r>
              <a:rPr lang="ru-RU" sz="2800" dirty="0" smtClean="0"/>
              <a:t> в </a:t>
            </a:r>
            <a:r>
              <a:rPr lang="ru-RU" sz="2800" dirty="0"/>
              <a:t>рамках 121-го </a:t>
            </a:r>
            <a:r>
              <a:rPr lang="ru-RU" sz="2800" dirty="0" err="1"/>
              <a:t>засідання</a:t>
            </a:r>
            <a:r>
              <a:rPr lang="ru-RU" sz="2800" dirty="0"/>
              <a:t> </a:t>
            </a:r>
            <a:r>
              <a:rPr lang="ru-RU" sz="2800" dirty="0" err="1"/>
              <a:t>Комітету</a:t>
            </a:r>
            <a:r>
              <a:rPr lang="ru-RU" sz="2800" dirty="0"/>
              <a:t> </a:t>
            </a:r>
            <a:r>
              <a:rPr lang="ru-RU" sz="2800" dirty="0" err="1"/>
              <a:t>міністрів</a:t>
            </a:r>
            <a:r>
              <a:rPr lang="ru-RU" sz="2800" dirty="0"/>
              <a:t> Ради </a:t>
            </a:r>
            <a:r>
              <a:rPr lang="ru-RU" sz="2800" dirty="0" err="1"/>
              <a:t>Європи</a:t>
            </a:r>
            <a:r>
              <a:rPr lang="ru-RU" sz="2800" dirty="0"/>
              <a:t> у </a:t>
            </a:r>
            <a:r>
              <a:rPr lang="ru-RU" sz="2800" dirty="0" err="1"/>
              <a:t>Стамбулі</a:t>
            </a:r>
            <a:r>
              <a:rPr lang="ru-RU" sz="2800" dirty="0"/>
              <a:t> (</a:t>
            </a:r>
            <a:r>
              <a:rPr lang="ru-RU" sz="2800" dirty="0" err="1"/>
              <a:t>Туреччина</a:t>
            </a:r>
            <a:r>
              <a:rPr lang="ru-RU" sz="2800" dirty="0" smtClean="0"/>
              <a:t>).</a:t>
            </a:r>
          </a:p>
          <a:p>
            <a:pPr algn="just"/>
            <a:endParaRPr lang="uk-UA" sz="2800" dirty="0"/>
          </a:p>
          <a:p>
            <a:pPr algn="just"/>
            <a:r>
              <a:rPr lang="ru-RU" dirty="0" smtClean="0"/>
              <a:t>16 </a:t>
            </a:r>
            <a:r>
              <a:rPr lang="ru-RU" dirty="0" err="1"/>
              <a:t>країн-членів</a:t>
            </a:r>
            <a:r>
              <a:rPr lang="ru-RU" dirty="0"/>
              <a:t> Ради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ратифікували</a:t>
            </a:r>
            <a:r>
              <a:rPr lang="ru-RU" dirty="0"/>
              <a:t> </a:t>
            </a:r>
            <a:r>
              <a:rPr lang="ru-RU" dirty="0" err="1"/>
              <a:t>Стамбульську</a:t>
            </a:r>
            <a:r>
              <a:rPr lang="ru-RU" dirty="0"/>
              <a:t> </a:t>
            </a:r>
            <a:r>
              <a:rPr lang="ru-RU" dirty="0" err="1"/>
              <a:t>конвенцію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ще</a:t>
            </a:r>
            <a:r>
              <a:rPr lang="ru-RU" dirty="0"/>
              <a:t> 21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підписала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поки</a:t>
            </a:r>
            <a:r>
              <a:rPr lang="ru-RU" dirty="0"/>
              <a:t> не </a:t>
            </a:r>
            <a:r>
              <a:rPr lang="ru-RU" dirty="0" err="1"/>
              <a:t>ратифікувала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Конвенцію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вітчизняні</a:t>
            </a:r>
            <a:r>
              <a:rPr lang="ru-RU" dirty="0"/>
              <a:t> та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експерти</a:t>
            </a:r>
            <a:r>
              <a:rPr lang="ru-RU" dirty="0"/>
              <a:t> </a:t>
            </a:r>
            <a:r>
              <a:rPr lang="ru-RU" dirty="0" err="1"/>
              <a:t>стверджують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зараз вона </a:t>
            </a:r>
            <a:r>
              <a:rPr lang="ru-RU" dirty="0" err="1"/>
              <a:t>набула</a:t>
            </a:r>
            <a:r>
              <a:rPr lang="ru-RU" dirty="0"/>
              <a:t> для нас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актуальності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1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6473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дядько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тітка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племінник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племінниця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двоюрідні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двоюрідний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дід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(баба)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двоюрідний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онук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онука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наречених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спільну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всиновленими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опікуни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піклувальники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особи,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опікою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піклуванням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прийомні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батьки, батьки-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вихователі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патронатні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вихователі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прийомні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діти-вихованці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(проживали) в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патронатного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96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96944" cy="542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спільним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побутом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взаємні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та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заходи у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31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920880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 №4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4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засади </a:t>
            </a:r>
            <a:r>
              <a:rPr lang="ru-RU" sz="4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694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таких засадах:</a:t>
            </a:r>
            <a:endParaRPr lang="ru-RU" sz="3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гарантування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постраждалим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основоположних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і свобод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на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свободу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недоторканість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повагу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приватного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справедливий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суд, на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практики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з прав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кожного факту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6620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непропорційного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нетерпимого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будь-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645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784976" cy="651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неупереджене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небайдуже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заходи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постраждалих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повідомили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430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39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добровільність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недієздатних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постраждалих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вагітних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недієздатних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похилого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заходи у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громадськими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об'єднаннями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неурядовими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зацікавленими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особами.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186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24936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Звичаї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релігійні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віросповідання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розглядатися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виправдання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Законом,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кривдника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8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95736" y="188640"/>
            <a:ext cx="46805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Законодавство про попередження насильства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525116"/>
            <a:ext cx="223224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нормативно-правові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акти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52585" y="3548753"/>
            <a:ext cx="212372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Конституція 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99923" y="2525116"/>
            <a:ext cx="2267744" cy="1428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Закони 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37695" y="3548753"/>
            <a:ext cx="2267744" cy="1428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Підзаконні нормативно-правові акти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116124" y="1700808"/>
            <a:ext cx="2875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257854" y="1725822"/>
            <a:ext cx="287524" cy="16311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521931" y="1700808"/>
            <a:ext cx="2875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743678" y="1629026"/>
            <a:ext cx="287524" cy="1727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77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429394" y="364594"/>
            <a:ext cx="8247062" cy="40011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 </a:t>
            </a:r>
            <a:endParaRPr lang="uk-UA" sz="2000" b="1" dirty="0">
              <a:solidFill>
                <a:srgbClr val="0F388B"/>
              </a:solidFill>
            </a:endParaRP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502419" y="1292225"/>
            <a:ext cx="8174037" cy="40011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uk-UA" sz="2000" dirty="0" smtClean="0"/>
              <a:t> </a:t>
            </a:r>
            <a:endParaRPr lang="ru-RU" sz="2000" dirty="0">
              <a:solidFill>
                <a:srgbClr val="FF0000"/>
              </a:solidFill>
              <a:latin typeface="Arial" charset="0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616" y="1492280"/>
            <a:ext cx="2627784" cy="4718580"/>
          </a:xfrm>
        </p:spPr>
      </p:pic>
      <p:sp>
        <p:nvSpPr>
          <p:cNvPr id="4" name="Прямоугольник 3"/>
          <p:cNvSpPr/>
          <p:nvPr/>
        </p:nvSpPr>
        <p:spPr>
          <a:xfrm>
            <a:off x="3419872" y="-1395536"/>
            <a:ext cx="4572000" cy="128650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cs typeface="Arial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cs typeface="Arial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3. Людина,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її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життя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здоров'я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, честь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гідність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,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недоторканність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безпека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визнаються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в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Україні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найвищою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соціальною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цінністю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</a:b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21.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Усі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люди є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вільні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рівні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у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своїй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гідності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та правах. Права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свободи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людини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є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невідчужуваними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та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непорушними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24.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Громадяни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мають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рівні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конституційні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права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свободи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та є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рівними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перед законом. 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</a:b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27.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Кожна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людина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має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невід'ємне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 право на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життя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  <a:t>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cs typeface="Arial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charset="0"/>
                <a:cs typeface="Arial" charset="0"/>
              </a:rPr>
              <a:t>Стаття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charset="0"/>
                <a:cs typeface="Arial" charset="0"/>
              </a:rPr>
              <a:t> 32</a:t>
            </a:r>
            <a:r>
              <a:rPr lang="ru-RU" sz="2000" b="1" kern="0" dirty="0">
                <a:latin typeface="Tahoma" charset="0"/>
                <a:cs typeface="Arial" charset="0"/>
              </a:rPr>
              <a:t>. </a:t>
            </a:r>
            <a:r>
              <a:rPr lang="ru-RU" sz="2000" b="1" kern="0" dirty="0" err="1">
                <a:latin typeface="Tahoma" charset="0"/>
                <a:cs typeface="Arial" charset="0"/>
              </a:rPr>
              <a:t>Ніхто</a:t>
            </a:r>
            <a:r>
              <a:rPr lang="ru-RU" sz="2000" b="1" kern="0" dirty="0">
                <a:latin typeface="Tahoma" charset="0"/>
                <a:cs typeface="Arial" charset="0"/>
              </a:rPr>
              <a:t> не </a:t>
            </a:r>
            <a:r>
              <a:rPr lang="ru-RU" sz="2000" b="1" kern="0" dirty="0" err="1">
                <a:latin typeface="Tahoma" charset="0"/>
                <a:cs typeface="Arial" charset="0"/>
              </a:rPr>
              <a:t>може</a:t>
            </a:r>
            <a:r>
              <a:rPr lang="ru-RU" sz="2000" b="1" kern="0" dirty="0">
                <a:latin typeface="Tahoma" charset="0"/>
                <a:cs typeface="Arial" charset="0"/>
              </a:rPr>
              <a:t> </a:t>
            </a:r>
            <a:r>
              <a:rPr lang="ru-RU" sz="2000" b="1" kern="0" dirty="0" err="1">
                <a:latin typeface="Tahoma" charset="0"/>
                <a:cs typeface="Arial" charset="0"/>
              </a:rPr>
              <a:t>зазнавати</a:t>
            </a:r>
            <a:r>
              <a:rPr lang="ru-RU" sz="2000" b="1" kern="0" dirty="0">
                <a:latin typeface="Tahoma" charset="0"/>
                <a:cs typeface="Arial" charset="0"/>
              </a:rPr>
              <a:t> </a:t>
            </a:r>
            <a:r>
              <a:rPr lang="ru-RU" sz="2000" b="1" kern="0" dirty="0" err="1">
                <a:latin typeface="Tahoma" charset="0"/>
                <a:cs typeface="Arial" charset="0"/>
              </a:rPr>
              <a:t>втручання</a:t>
            </a:r>
            <a:r>
              <a:rPr lang="ru-RU" sz="2000" b="1" kern="0" dirty="0">
                <a:latin typeface="Tahoma" charset="0"/>
                <a:cs typeface="Arial" charset="0"/>
              </a:rPr>
              <a:t> в </a:t>
            </a:r>
            <a:r>
              <a:rPr lang="ru-RU" sz="2000" b="1" kern="0" dirty="0" err="1">
                <a:latin typeface="Tahoma" charset="0"/>
                <a:cs typeface="Arial" charset="0"/>
              </a:rPr>
              <a:t>його</a:t>
            </a:r>
            <a:r>
              <a:rPr lang="ru-RU" sz="2000" b="1" kern="0" dirty="0">
                <a:latin typeface="Tahoma" charset="0"/>
                <a:cs typeface="Arial" charset="0"/>
              </a:rPr>
              <a:t> </a:t>
            </a:r>
            <a:r>
              <a:rPr lang="ru-RU" sz="2000" b="1" kern="0" dirty="0" err="1">
                <a:latin typeface="Tahoma" charset="0"/>
                <a:cs typeface="Arial" charset="0"/>
              </a:rPr>
              <a:t>особисте</a:t>
            </a:r>
            <a:r>
              <a:rPr lang="ru-RU" sz="2000" b="1" kern="0" dirty="0">
                <a:latin typeface="Tahoma" charset="0"/>
                <a:cs typeface="Arial" charset="0"/>
              </a:rPr>
              <a:t> і </a:t>
            </a:r>
            <a:r>
              <a:rPr lang="ru-RU" sz="2000" b="1" kern="0" dirty="0" err="1">
                <a:latin typeface="Tahoma" charset="0"/>
                <a:cs typeface="Arial" charset="0"/>
              </a:rPr>
              <a:t>сімейне</a:t>
            </a:r>
            <a:r>
              <a:rPr lang="ru-RU" sz="2000" b="1" kern="0" dirty="0">
                <a:latin typeface="Tahoma" charset="0"/>
                <a:cs typeface="Arial" charset="0"/>
              </a:rPr>
              <a:t> </a:t>
            </a:r>
            <a:r>
              <a:rPr lang="ru-RU" sz="2000" b="1" kern="0" dirty="0" err="1">
                <a:latin typeface="Tahoma" charset="0"/>
                <a:cs typeface="Arial" charset="0"/>
              </a:rPr>
              <a:t>життя</a:t>
            </a:r>
            <a:r>
              <a:rPr lang="ru-RU" sz="2000" b="1" kern="0" dirty="0">
                <a:latin typeface="Tahoma" charset="0"/>
                <a:cs typeface="Arial" charset="0"/>
              </a:rPr>
              <a:t>, </a:t>
            </a:r>
            <a:r>
              <a:rPr lang="ru-RU" sz="2000" b="1" kern="0" dirty="0" err="1">
                <a:latin typeface="Tahoma" charset="0"/>
                <a:cs typeface="Arial" charset="0"/>
              </a:rPr>
              <a:t>крім</a:t>
            </a:r>
            <a:r>
              <a:rPr lang="ru-RU" sz="2000" b="1" kern="0" dirty="0">
                <a:latin typeface="Tahoma" charset="0"/>
                <a:cs typeface="Arial" charset="0"/>
              </a:rPr>
              <a:t> </a:t>
            </a:r>
            <a:r>
              <a:rPr lang="ru-RU" sz="2000" b="1" kern="0" dirty="0" err="1">
                <a:latin typeface="Tahoma" charset="0"/>
                <a:cs typeface="Arial" charset="0"/>
              </a:rPr>
              <a:t>випадків</a:t>
            </a:r>
            <a:r>
              <a:rPr lang="ru-RU" sz="2000" b="1" kern="0" dirty="0">
                <a:latin typeface="Tahoma" charset="0"/>
                <a:cs typeface="Arial" charset="0"/>
              </a:rPr>
              <a:t>, </a:t>
            </a:r>
            <a:r>
              <a:rPr lang="ru-RU" sz="2000" b="1" kern="0" dirty="0" err="1">
                <a:latin typeface="Tahoma" charset="0"/>
                <a:cs typeface="Arial" charset="0"/>
              </a:rPr>
              <a:t>передбачених</a:t>
            </a:r>
            <a:r>
              <a:rPr lang="ru-RU" sz="2000" b="1" kern="0" dirty="0">
                <a:latin typeface="Tahoma" charset="0"/>
                <a:cs typeface="Arial" charset="0"/>
              </a:rPr>
              <a:t> </a:t>
            </a:r>
            <a:r>
              <a:rPr lang="ru-RU" sz="2000" b="1" kern="0" dirty="0" err="1">
                <a:latin typeface="Tahoma" charset="0"/>
                <a:cs typeface="Arial" charset="0"/>
              </a:rPr>
              <a:t>Конституцією</a:t>
            </a:r>
            <a:r>
              <a:rPr lang="ru-RU" sz="2000" b="1" kern="0" dirty="0">
                <a:latin typeface="Tahoma" charset="0"/>
                <a:cs typeface="Arial" charset="0"/>
              </a:rPr>
              <a:t> </a:t>
            </a:r>
            <a:r>
              <a:rPr lang="ru-RU" sz="2000" b="1" kern="0" dirty="0" err="1">
                <a:latin typeface="Tahoma" charset="0"/>
                <a:cs typeface="Arial" charset="0"/>
              </a:rPr>
              <a:t>України</a:t>
            </a:r>
            <a:r>
              <a:rPr lang="ru-RU" sz="2000" b="1" kern="0" dirty="0">
                <a:latin typeface="Tahoma" charset="0"/>
                <a:cs typeface="Arial" charset="0"/>
              </a:rPr>
              <a:t>. 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повагу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до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його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гідності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</a:b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29.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Кожна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людина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має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право на свободу та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особисту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недоторканність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</a:b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32.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Ніхто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не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може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зазнавати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втручання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в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його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особисте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сімейне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життя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,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крім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випадків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,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передбачених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Конституцією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України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</a:b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51.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Шлюб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ґрунтується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на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вільній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згоді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жінки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чоловіка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Кожен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із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подружжя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має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рівні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права і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обов'язки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у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шлюбі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та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сім'ї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</a:b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Стаття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52.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Діти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рівні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у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своїх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правах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незалежно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від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походження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, а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також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від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того,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народжені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вони у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шлюбі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чи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  <a:t> поза ним.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cs typeface="Arial" charset="0"/>
              </a:rPr>
            </a:b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419" y="1484784"/>
            <a:ext cx="2627784" cy="47185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429394" y="364594"/>
            <a:ext cx="8247062" cy="707886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</a:rPr>
              <a:t>ЗАКОНИ УКРАЇНИ:</a:t>
            </a:r>
            <a:endParaRPr lang="uk-UA" sz="2000" b="1" dirty="0">
              <a:solidFill>
                <a:srgbClr val="0F388B"/>
              </a:solidFill>
            </a:endParaRP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502419" y="1292225"/>
            <a:ext cx="8174037" cy="4647426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altLang="zh-CN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«Про </a:t>
            </a:r>
            <a:r>
              <a:rPr lang="uk-UA" altLang="zh-CN" sz="4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запобігання та протидію домашнього </a:t>
            </a:r>
            <a:r>
              <a:rPr lang="uk-UA" altLang="zh-CN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насильства в сім’ї» від </a:t>
            </a:r>
            <a:r>
              <a:rPr lang="uk-UA" altLang="zh-CN" sz="4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07.12.2017р</a:t>
            </a:r>
            <a:r>
              <a:rPr lang="uk-UA" altLang="zh-CN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. </a:t>
            </a:r>
          </a:p>
          <a:p>
            <a:pPr marL="342900" lvl="0" indent="-342900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altLang="zh-CN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«Про </a:t>
            </a:r>
            <a:r>
              <a:rPr lang="uk-UA" altLang="zh-CN" sz="4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Національну поліцію» від 02.07.2015 р. </a:t>
            </a:r>
            <a:endParaRPr lang="uk-UA" altLang="zh-CN" sz="4000" kern="0" dirty="0"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altLang="zh-CN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«Про охорону дитинства» від 26.04.2001р</a:t>
            </a:r>
            <a:r>
              <a:rPr lang="uk-UA" altLang="zh-CN" sz="4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.</a:t>
            </a:r>
            <a:endParaRPr lang="uk-UA" altLang="zh-CN" sz="4000" kern="0" dirty="0"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7235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429394" y="364594"/>
            <a:ext cx="8247062" cy="707886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</a:rPr>
              <a:t>ЗАКОНИ УКРАЇНИ:</a:t>
            </a:r>
            <a:endParaRPr lang="uk-UA" sz="2000" b="1" dirty="0">
              <a:solidFill>
                <a:srgbClr val="0F388B"/>
              </a:solidFill>
            </a:endParaRP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502419" y="1292225"/>
            <a:ext cx="8174037" cy="4856714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altLang="zh-CN" sz="36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Сімейний Кодекс України від 10.01.2002р.</a:t>
            </a:r>
          </a:p>
          <a:p>
            <a:pPr marL="342900" lvl="0" indent="-342900" algn="just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altLang="zh-CN" sz="36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Кримінальний кодекс України від 05.04.2001р.</a:t>
            </a:r>
          </a:p>
          <a:p>
            <a:pPr marL="342900" lvl="0" indent="-342900" algn="just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altLang="zh-CN" sz="36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Кримінально-процесуальний кодекс України від 19.11.2012 р.</a:t>
            </a:r>
          </a:p>
          <a:p>
            <a:pPr marL="342900" lvl="0" indent="-342900" algn="just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altLang="zh-CN" sz="36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Кодекс України про адміністративні правопорушення від 07.12.1984р.</a:t>
            </a:r>
            <a:endParaRPr lang="uk-UA" sz="3600" kern="0" dirty="0"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618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429394" y="364594"/>
            <a:ext cx="8247062" cy="707886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</a:rPr>
              <a:t>ЗАКОНИ УКРАЇНИ:</a:t>
            </a:r>
            <a:endParaRPr lang="uk-UA" sz="2000" b="1" dirty="0">
              <a:solidFill>
                <a:srgbClr val="0F388B"/>
              </a:solidFill>
            </a:endParaRP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323528" y="980728"/>
            <a:ext cx="8640959" cy="457356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en-US" altLang="zh-CN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</a:t>
            </a:r>
            <a:r>
              <a:rPr lang="uk-UA" altLang="zh-CN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Цивільний кодекс України від</a:t>
            </a:r>
            <a:r>
              <a:rPr lang="ru-RU" altLang="zh-CN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від</a:t>
            </a:r>
            <a:r>
              <a:rPr lang="ru-RU" altLang="zh-CN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16.01.2003 № 435-IV (</a:t>
            </a:r>
            <a:r>
              <a:rPr lang="ru-RU" altLang="zh-CN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Редакція</a:t>
            </a:r>
            <a:r>
              <a:rPr lang="ru-RU" altLang="zh-CN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станом на </a:t>
            </a:r>
            <a:r>
              <a:rPr lang="ru-RU" altLang="zh-CN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02.08.2018 –глава 13)</a:t>
            </a:r>
            <a:endParaRPr lang="uk-UA" altLang="zh-CN" sz="28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Про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забезпечення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рівних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прав та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можливостей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</a:t>
            </a:r>
            <a:r>
              <a:rPr lang="ru-RU" sz="28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жінок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і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чоловіків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</a:t>
            </a:r>
            <a:r>
              <a:rPr lang="uk-UA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від           8 вересня 2005 року;</a:t>
            </a:r>
          </a:p>
          <a:p>
            <a:pPr marL="342900" lvl="0" indent="-342900" algn="just">
              <a:spcBef>
                <a:spcPct val="20000"/>
              </a:spcBef>
              <a:buClr>
                <a:srgbClr val="FFCC66"/>
              </a:buClr>
              <a:buSzPct val="65000"/>
              <a:buFont typeface="Wingdings" pitchFamily="2" charset="2"/>
              <a:buChar char="n"/>
              <a:defRPr/>
            </a:pPr>
            <a:r>
              <a:rPr lang="uk-UA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Про внесення змін до Кримінального та Кримінального процесуального кодексів України з метою реалізації положень Конвенції Ради Європи про запобігання насильству стосовно жінок і домашньому насильству та боротьбу з цими явищами: Закон України від 06.12.2017 р.</a:t>
            </a:r>
          </a:p>
        </p:txBody>
      </p:sp>
    </p:spTree>
    <p:extLst>
      <p:ext uri="{BB962C8B-B14F-4D97-AF65-F5344CB8AC3E}">
        <p14:creationId xmlns:p14="http://schemas.microsoft.com/office/powerpoint/2010/main" val="3745547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251520" y="260648"/>
            <a:ext cx="8568952" cy="646331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6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Підзаконні нормативно-правові акти</a:t>
            </a:r>
            <a:endParaRPr lang="uk-UA" sz="3600" b="1" dirty="0">
              <a:solidFill>
                <a:srgbClr val="00B0F0"/>
              </a:solidFill>
            </a:endParaRP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395536" y="1196752"/>
            <a:ext cx="8424936" cy="4918269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CC66"/>
              </a:buClr>
              <a:buSzPct val="65000"/>
              <a:defRPr/>
            </a:pP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Постанова 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КМУ № 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658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від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22.08.2018 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р. 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«Про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затвердження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Порядку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взаємодії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суб'єктів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що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здійснюють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заходи у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сфері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запобігання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протидії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домашньому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насильству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і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насильству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за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ознакою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статі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»;</a:t>
            </a:r>
            <a:endParaRPr lang="uk-UA" sz="2800" kern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algn="just">
              <a:spcBef>
                <a:spcPct val="20000"/>
              </a:spcBef>
              <a:buClr>
                <a:srgbClr val="FFCC66"/>
              </a:buClr>
              <a:buSzPct val="65000"/>
              <a:defRPr/>
            </a:pPr>
            <a:r>
              <a:rPr lang="uk-UA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Постанова КМУ № 654 від 22.08.2018 р. «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затвердження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Типового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положення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про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мобільну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бригаду </a:t>
            </a:r>
            <a:r>
              <a:rPr lang="ru-RU" sz="28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соціально-психологічної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допомоги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особам,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які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постраждали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від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домашнього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насильства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та/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або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насильства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за 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ознакою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статі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ru-RU" sz="28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4744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8582</TotalTime>
  <Words>1891</Words>
  <Application>Microsoft Office PowerPoint</Application>
  <PresentationFormat>Экран (4:3)</PresentationFormat>
  <Paragraphs>134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Origin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Iren</dc:creator>
  <cp:lastModifiedBy>K</cp:lastModifiedBy>
  <cp:revision>580</cp:revision>
  <dcterms:created xsi:type="dcterms:W3CDTF">2010-07-01T19:05:26Z</dcterms:created>
  <dcterms:modified xsi:type="dcterms:W3CDTF">2019-01-21T09:09:28Z</dcterms:modified>
</cp:coreProperties>
</file>