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2" r:id="rId5"/>
    <p:sldId id="259" r:id="rId6"/>
    <p:sldId id="260" r:id="rId7"/>
    <p:sldId id="261" r:id="rId8"/>
    <p:sldId id="266" r:id="rId9"/>
    <p:sldId id="263" r:id="rId10"/>
    <p:sldId id="265" r:id="rId11"/>
    <p:sldId id="267" r:id="rId12"/>
    <p:sldId id="268" r:id="rId13"/>
    <p:sldId id="270" r:id="rId14"/>
    <p:sldId id="269" r:id="rId15"/>
    <p:sldId id="264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FF5050"/>
    <a:srgbClr val="F1FCFE"/>
    <a:srgbClr val="DBF6FE"/>
    <a:srgbClr val="6BC5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-830" y="18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0665F0-0471-4D3E-8051-97F90B4F3D13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4915139-1ABE-428F-9275-143288C14510}">
      <dgm:prSet/>
      <dgm:spPr/>
      <dgm:t>
        <a:bodyPr/>
        <a:lstStyle/>
        <a:p>
          <a:pPr algn="just" rtl="0"/>
          <a:r>
            <a:rPr lang="ru-RU" dirty="0" smtClean="0"/>
            <a:t>	Особи</a:t>
          </a:r>
          <a:r>
            <a:rPr lang="ru-RU" dirty="0" smtClean="0"/>
            <a:t>, </a:t>
          </a:r>
          <a:r>
            <a:rPr lang="ru-RU" dirty="0" err="1" smtClean="0"/>
            <a:t>винні</a:t>
          </a:r>
          <a:r>
            <a:rPr lang="ru-RU" dirty="0" smtClean="0"/>
            <a:t> в </a:t>
          </a:r>
          <a:r>
            <a:rPr lang="ru-RU" dirty="0" err="1" smtClean="0"/>
            <a:t>порушенні</a:t>
          </a:r>
          <a:r>
            <a:rPr lang="ru-RU" dirty="0" smtClean="0"/>
            <a:t> </a:t>
          </a:r>
          <a:r>
            <a:rPr lang="ru-RU" dirty="0" err="1" smtClean="0"/>
            <a:t>вимог</a:t>
          </a:r>
          <a:r>
            <a:rPr lang="ru-RU" dirty="0" smtClean="0"/>
            <a:t> </a:t>
          </a:r>
          <a:r>
            <a:rPr lang="ru-RU" dirty="0" err="1" smtClean="0"/>
            <a:t>законодавства</a:t>
          </a:r>
          <a:r>
            <a:rPr lang="ru-RU" dirty="0" smtClean="0"/>
            <a:t> про </a:t>
          </a:r>
          <a:r>
            <a:rPr lang="ru-RU" dirty="0" err="1" smtClean="0"/>
            <a:t>забезпечення</a:t>
          </a:r>
          <a:r>
            <a:rPr lang="ru-RU" dirty="0" smtClean="0"/>
            <a:t> </a:t>
          </a:r>
          <a:r>
            <a:rPr lang="ru-RU" dirty="0" err="1" smtClean="0"/>
            <a:t>рівних</a:t>
          </a:r>
          <a:r>
            <a:rPr lang="ru-RU" dirty="0" smtClean="0"/>
            <a:t> прав та </a:t>
          </a:r>
          <a:r>
            <a:rPr lang="ru-RU" dirty="0" err="1" smtClean="0"/>
            <a:t>можливостей</a:t>
          </a:r>
          <a:r>
            <a:rPr lang="ru-RU" dirty="0" smtClean="0"/>
            <a:t> </a:t>
          </a:r>
          <a:r>
            <a:rPr lang="ru-RU" dirty="0" err="1" smtClean="0"/>
            <a:t>жінок</a:t>
          </a:r>
          <a:r>
            <a:rPr lang="ru-RU" dirty="0" smtClean="0"/>
            <a:t>  і  </a:t>
          </a:r>
          <a:r>
            <a:rPr lang="ru-RU" dirty="0" err="1" smtClean="0"/>
            <a:t>чоловіків</a:t>
          </a:r>
          <a:r>
            <a:rPr lang="ru-RU" dirty="0" smtClean="0"/>
            <a:t>,  </a:t>
          </a:r>
          <a:r>
            <a:rPr lang="ru-RU" dirty="0" err="1" smtClean="0"/>
            <a:t>несуть</a:t>
          </a:r>
          <a:r>
            <a:rPr lang="ru-RU" dirty="0" smtClean="0"/>
            <a:t>  </a:t>
          </a:r>
          <a:r>
            <a:rPr lang="ru-RU" dirty="0" err="1" smtClean="0"/>
            <a:t>цивільну</a:t>
          </a:r>
          <a:r>
            <a:rPr lang="ru-RU" dirty="0" smtClean="0"/>
            <a:t>, </a:t>
          </a:r>
          <a:r>
            <a:rPr lang="ru-RU" dirty="0" err="1" smtClean="0"/>
            <a:t>адміністративну</a:t>
          </a:r>
          <a:r>
            <a:rPr lang="ru-RU" dirty="0" smtClean="0"/>
            <a:t> та </a:t>
          </a:r>
          <a:r>
            <a:rPr lang="ru-RU" dirty="0" err="1" smtClean="0"/>
            <a:t>кримінальну</a:t>
          </a:r>
          <a:r>
            <a:rPr lang="ru-RU" dirty="0" smtClean="0"/>
            <a:t> </a:t>
          </a:r>
          <a:r>
            <a:rPr lang="ru-RU" dirty="0" err="1" smtClean="0"/>
            <a:t>відповідальність</a:t>
          </a:r>
          <a:r>
            <a:rPr lang="ru-RU" dirty="0" smtClean="0"/>
            <a:t> </a:t>
          </a:r>
          <a:r>
            <a:rPr lang="ru-RU" dirty="0" err="1" smtClean="0"/>
            <a:t>згідно</a:t>
          </a:r>
          <a:r>
            <a:rPr lang="ru-RU" dirty="0" smtClean="0"/>
            <a:t> </a:t>
          </a:r>
          <a:r>
            <a:rPr lang="ru-RU" dirty="0" err="1" smtClean="0"/>
            <a:t>із</a:t>
          </a:r>
          <a:r>
            <a:rPr lang="ru-RU" dirty="0" smtClean="0"/>
            <a:t> законом.</a:t>
          </a:r>
          <a:endParaRPr lang="ru-RU" dirty="0"/>
        </a:p>
      </dgm:t>
    </dgm:pt>
    <dgm:pt modelId="{D21B5A65-17B7-4208-B6F0-9D77A10373F3}" type="parTrans" cxnId="{242D46D0-D322-4029-9AB7-16D41C1478DC}">
      <dgm:prSet/>
      <dgm:spPr/>
      <dgm:t>
        <a:bodyPr/>
        <a:lstStyle/>
        <a:p>
          <a:endParaRPr lang="ru-RU"/>
        </a:p>
      </dgm:t>
    </dgm:pt>
    <dgm:pt modelId="{9F8F5843-F85B-4C3C-912F-00C5E2A192BD}" type="sibTrans" cxnId="{242D46D0-D322-4029-9AB7-16D41C1478DC}">
      <dgm:prSet/>
      <dgm:spPr/>
      <dgm:t>
        <a:bodyPr/>
        <a:lstStyle/>
        <a:p>
          <a:endParaRPr lang="ru-RU"/>
        </a:p>
      </dgm:t>
    </dgm:pt>
    <dgm:pt modelId="{932C5233-3533-4502-AB1E-0A5761FD5734}" type="pres">
      <dgm:prSet presAssocID="{000665F0-0471-4D3E-8051-97F90B4F3D1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02F94DA-01EF-492C-88EF-09B585821FC1}" type="pres">
      <dgm:prSet presAssocID="{94915139-1ABE-428F-9275-143288C14510}" presName="parentText" presStyleLbl="node1" presStyleIdx="0" presStyleCnt="1" custLinFactNeighborX="-2021" custLinFactNeighborY="-705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6DDFB4F-EE7A-4061-B6EA-90E04B0529CC}" type="presOf" srcId="{000665F0-0471-4D3E-8051-97F90B4F3D13}" destId="{932C5233-3533-4502-AB1E-0A5761FD5734}" srcOrd="0" destOrd="0" presId="urn:microsoft.com/office/officeart/2005/8/layout/vList2"/>
    <dgm:cxn modelId="{B61A190D-5465-45C3-8213-0B6CC629ED5E}" type="presOf" srcId="{94915139-1ABE-428F-9275-143288C14510}" destId="{E02F94DA-01EF-492C-88EF-09B585821FC1}" srcOrd="0" destOrd="0" presId="urn:microsoft.com/office/officeart/2005/8/layout/vList2"/>
    <dgm:cxn modelId="{242D46D0-D322-4029-9AB7-16D41C1478DC}" srcId="{000665F0-0471-4D3E-8051-97F90B4F3D13}" destId="{94915139-1ABE-428F-9275-143288C14510}" srcOrd="0" destOrd="0" parTransId="{D21B5A65-17B7-4208-B6F0-9D77A10373F3}" sibTransId="{9F8F5843-F85B-4C3C-912F-00C5E2A192BD}"/>
    <dgm:cxn modelId="{B57BD793-546D-43CC-8980-53F27CEAB068}" type="presParOf" srcId="{932C5233-3533-4502-AB1E-0A5761FD5734}" destId="{E02F94DA-01EF-492C-88EF-09B585821FC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A9E5DB3-6125-4A01-90FE-2CD6D3BED546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C4835F2-2E88-49DD-9874-D2273EF0EA71}">
      <dgm:prSet custT="1"/>
      <dgm:spPr/>
      <dgm:t>
        <a:bodyPr/>
        <a:lstStyle/>
        <a:p>
          <a:pPr rtl="0"/>
          <a:r>
            <a:rPr lang="ru-RU" sz="1600" dirty="0" smtClean="0"/>
            <a:t>З метою </a:t>
          </a:r>
          <a:r>
            <a:rPr lang="ru-RU" sz="1600" dirty="0" err="1" smtClean="0"/>
            <a:t>удосконалення</a:t>
          </a:r>
          <a:r>
            <a:rPr lang="ru-RU" sz="1600" dirty="0" smtClean="0"/>
            <a:t> </a:t>
          </a:r>
          <a:r>
            <a:rPr lang="ru-RU" sz="1600" dirty="0" err="1" smtClean="0"/>
            <a:t>антидискримінаційного</a:t>
          </a:r>
          <a:r>
            <a:rPr lang="ru-RU" sz="1600" dirty="0" smtClean="0"/>
            <a:t> </a:t>
          </a:r>
          <a:r>
            <a:rPr lang="ru-RU" sz="1600" dirty="0" err="1" smtClean="0"/>
            <a:t>законодавства</a:t>
          </a:r>
          <a:r>
            <a:rPr lang="ru-RU" sz="1600" dirty="0" smtClean="0"/>
            <a:t> </a:t>
          </a:r>
          <a:r>
            <a:rPr lang="ru-RU" sz="1600" dirty="0" err="1" smtClean="0"/>
            <a:t>був</a:t>
          </a:r>
          <a:r>
            <a:rPr lang="ru-RU" sz="1600" dirty="0" smtClean="0"/>
            <a:t> </a:t>
          </a:r>
          <a:r>
            <a:rPr lang="ru-RU" sz="1600" dirty="0" err="1" smtClean="0"/>
            <a:t>розроблений</a:t>
          </a:r>
          <a:r>
            <a:rPr lang="ru-RU" sz="1600" dirty="0" smtClean="0"/>
            <a:t> проект Закону </a:t>
          </a:r>
          <a:r>
            <a:rPr lang="ru-RU" sz="1600" dirty="0" err="1" smtClean="0"/>
            <a:t>України</a:t>
          </a:r>
          <a:r>
            <a:rPr lang="ru-RU" sz="1600" dirty="0" smtClean="0"/>
            <a:t> «Про </a:t>
          </a:r>
          <a:r>
            <a:rPr lang="ru-RU" sz="1600" dirty="0" err="1" smtClean="0"/>
            <a:t>внесення</a:t>
          </a:r>
          <a:r>
            <a:rPr lang="ru-RU" sz="1600" dirty="0" smtClean="0"/>
            <a:t> </a:t>
          </a:r>
          <a:r>
            <a:rPr lang="ru-RU" sz="1600" dirty="0" err="1" smtClean="0"/>
            <a:t>змін</a:t>
          </a:r>
          <a:r>
            <a:rPr lang="ru-RU" sz="1600" dirty="0" smtClean="0"/>
            <a:t> до </a:t>
          </a:r>
          <a:r>
            <a:rPr lang="ru-RU" sz="1600" dirty="0" err="1" smtClean="0"/>
            <a:t>деяких</a:t>
          </a:r>
          <a:r>
            <a:rPr lang="ru-RU" sz="1600" dirty="0" smtClean="0"/>
            <a:t> </a:t>
          </a:r>
          <a:r>
            <a:rPr lang="ru-RU" sz="1600" dirty="0" err="1" smtClean="0"/>
            <a:t>законодавчих</a:t>
          </a:r>
          <a:r>
            <a:rPr lang="ru-RU" sz="1600" dirty="0" smtClean="0"/>
            <a:t> </a:t>
          </a:r>
          <a:r>
            <a:rPr lang="ru-RU" sz="1600" dirty="0" err="1" smtClean="0"/>
            <a:t>актів</a:t>
          </a:r>
          <a:r>
            <a:rPr lang="ru-RU" sz="1600" dirty="0" smtClean="0"/>
            <a:t> </a:t>
          </a:r>
          <a:r>
            <a:rPr lang="ru-RU" sz="1600" dirty="0" err="1" smtClean="0"/>
            <a:t>України</a:t>
          </a:r>
          <a:r>
            <a:rPr lang="ru-RU" sz="1600" dirty="0" smtClean="0"/>
            <a:t> (</a:t>
          </a:r>
          <a:r>
            <a:rPr lang="ru-RU" sz="1600" dirty="0" err="1" smtClean="0"/>
            <a:t>щодо</a:t>
          </a:r>
          <a:r>
            <a:rPr lang="ru-RU" sz="1600" dirty="0" smtClean="0"/>
            <a:t> </a:t>
          </a:r>
          <a:r>
            <a:rPr lang="ru-RU" sz="1600" dirty="0" err="1" smtClean="0"/>
            <a:t>гармонізації</a:t>
          </a:r>
          <a:r>
            <a:rPr lang="ru-RU" sz="1600" dirty="0" smtClean="0"/>
            <a:t> </a:t>
          </a:r>
          <a:r>
            <a:rPr lang="ru-RU" sz="1600" dirty="0" err="1" smtClean="0"/>
            <a:t>законодавства</a:t>
          </a:r>
          <a:r>
            <a:rPr lang="ru-RU" sz="1600" dirty="0" smtClean="0"/>
            <a:t> у </a:t>
          </a:r>
          <a:r>
            <a:rPr lang="ru-RU" sz="1600" dirty="0" err="1" smtClean="0"/>
            <a:t>сфері</a:t>
          </a:r>
          <a:r>
            <a:rPr lang="ru-RU" sz="1600" dirty="0" smtClean="0"/>
            <a:t> </a:t>
          </a:r>
          <a:r>
            <a:rPr lang="ru-RU" sz="1600" dirty="0" err="1" smtClean="0"/>
            <a:t>запобігання</a:t>
          </a:r>
          <a:r>
            <a:rPr lang="ru-RU" sz="1600" dirty="0" smtClean="0"/>
            <a:t> та </a:t>
          </a:r>
          <a:r>
            <a:rPr lang="ru-RU" sz="1600" dirty="0" err="1" smtClean="0"/>
            <a:t>протидії</a:t>
          </a:r>
          <a:r>
            <a:rPr lang="ru-RU" sz="1600" dirty="0" smtClean="0"/>
            <a:t> </a:t>
          </a:r>
          <a:r>
            <a:rPr lang="ru-RU" sz="1600" dirty="0" err="1" smtClean="0"/>
            <a:t>дискримінації</a:t>
          </a:r>
          <a:r>
            <a:rPr lang="ru-RU" sz="1600" dirty="0" smtClean="0"/>
            <a:t> </a:t>
          </a:r>
          <a:r>
            <a:rPr lang="ru-RU" sz="1600" dirty="0" err="1" smtClean="0"/>
            <a:t>із</a:t>
          </a:r>
          <a:r>
            <a:rPr lang="ru-RU" sz="1600" dirty="0" smtClean="0"/>
            <a:t> правом </a:t>
          </a:r>
          <a:r>
            <a:rPr lang="ru-RU" sz="1600" dirty="0" err="1" smtClean="0"/>
            <a:t>Європейського</a:t>
          </a:r>
          <a:r>
            <a:rPr lang="ru-RU" sz="1600" dirty="0" smtClean="0"/>
            <a:t> Союзу)» </a:t>
          </a:r>
          <a:r>
            <a:rPr lang="ru-RU" sz="1600" dirty="0" err="1" smtClean="0"/>
            <a:t>від</a:t>
          </a:r>
          <a:r>
            <a:rPr lang="ru-RU" sz="1600" dirty="0" smtClean="0"/>
            <a:t> 20 листопада 2015 р.</a:t>
          </a:r>
          <a:endParaRPr lang="ru-RU" sz="1600" dirty="0"/>
        </a:p>
      </dgm:t>
    </dgm:pt>
    <dgm:pt modelId="{AB6BF061-A017-4D6B-AD11-F4042E3EA4FC}" type="parTrans" cxnId="{50A435C6-DEF5-4630-95D9-25FC5F36C412}">
      <dgm:prSet/>
      <dgm:spPr/>
      <dgm:t>
        <a:bodyPr/>
        <a:lstStyle/>
        <a:p>
          <a:endParaRPr lang="ru-RU"/>
        </a:p>
      </dgm:t>
    </dgm:pt>
    <dgm:pt modelId="{B517BE8F-8C57-426C-A771-58E8A0F9BAAA}" type="sibTrans" cxnId="{50A435C6-DEF5-4630-95D9-25FC5F36C412}">
      <dgm:prSet/>
      <dgm:spPr/>
      <dgm:t>
        <a:bodyPr/>
        <a:lstStyle/>
        <a:p>
          <a:endParaRPr lang="ru-RU"/>
        </a:p>
      </dgm:t>
    </dgm:pt>
    <dgm:pt modelId="{523434DF-6A99-41BE-9758-EAD00C31F6E8}">
      <dgm:prSet custT="1"/>
      <dgm:spPr/>
      <dgm:t>
        <a:bodyPr/>
        <a:lstStyle/>
        <a:p>
          <a:pPr rtl="0"/>
          <a:r>
            <a:rPr lang="ru-RU" sz="1600" dirty="0" err="1" smtClean="0"/>
            <a:t>Актуальність</a:t>
          </a:r>
          <a:r>
            <a:rPr lang="ru-RU" sz="1600" dirty="0" smtClean="0"/>
            <a:t> </a:t>
          </a:r>
          <a:r>
            <a:rPr lang="ru-RU" sz="1600" dirty="0" err="1" smtClean="0"/>
            <a:t>його</a:t>
          </a:r>
          <a:r>
            <a:rPr lang="ru-RU" sz="1600" dirty="0" smtClean="0"/>
            <a:t> </a:t>
          </a:r>
          <a:r>
            <a:rPr lang="ru-RU" sz="1600" dirty="0" err="1" smtClean="0"/>
            <a:t>прийняття</a:t>
          </a:r>
          <a:r>
            <a:rPr lang="ru-RU" sz="1600" dirty="0" smtClean="0"/>
            <a:t> </a:t>
          </a:r>
          <a:r>
            <a:rPr lang="ru-RU" sz="1600" dirty="0" err="1" smtClean="0"/>
            <a:t>обумовлена</a:t>
          </a:r>
          <a:r>
            <a:rPr lang="ru-RU" sz="1600" dirty="0" smtClean="0"/>
            <a:t> </a:t>
          </a:r>
          <a:r>
            <a:rPr lang="ru-RU" sz="1600" dirty="0" err="1" smtClean="0"/>
            <a:t>необхідністю</a:t>
          </a:r>
          <a:r>
            <a:rPr lang="ru-RU" sz="1600" dirty="0" smtClean="0"/>
            <a:t> </a:t>
          </a:r>
          <a:r>
            <a:rPr lang="ru-RU" sz="1600" dirty="0" err="1" smtClean="0"/>
            <a:t>усунення</a:t>
          </a:r>
          <a:r>
            <a:rPr lang="ru-RU" sz="1600" dirty="0" smtClean="0"/>
            <a:t> прогалин, </a:t>
          </a:r>
          <a:r>
            <a:rPr lang="ru-RU" sz="1600" dirty="0" err="1" smtClean="0"/>
            <a:t>удосконалення</a:t>
          </a:r>
          <a:r>
            <a:rPr lang="ru-RU" sz="1600" dirty="0" smtClean="0"/>
            <a:t> </a:t>
          </a:r>
          <a:r>
            <a:rPr lang="ru-RU" sz="1600" dirty="0" err="1" smtClean="0"/>
            <a:t>юридичної</a:t>
          </a:r>
          <a:r>
            <a:rPr lang="ru-RU" sz="1600" dirty="0" smtClean="0"/>
            <a:t> </a:t>
          </a:r>
          <a:r>
            <a:rPr lang="ru-RU" sz="1600" dirty="0" err="1" smtClean="0"/>
            <a:t>відповідальності</a:t>
          </a:r>
          <a:r>
            <a:rPr lang="ru-RU" sz="1600" dirty="0" smtClean="0"/>
            <a:t> за </a:t>
          </a:r>
          <a:r>
            <a:rPr lang="ru-RU" sz="1600" dirty="0" err="1" smtClean="0"/>
            <a:t>дискримінацію</a:t>
          </a:r>
          <a:r>
            <a:rPr lang="ru-RU" sz="1600" dirty="0" smtClean="0"/>
            <a:t>, </a:t>
          </a:r>
          <a:r>
            <a:rPr lang="ru-RU" sz="1600" dirty="0" err="1" smtClean="0"/>
            <a:t>посилення</a:t>
          </a:r>
          <a:r>
            <a:rPr lang="ru-RU" sz="1600" dirty="0" smtClean="0"/>
            <a:t> </a:t>
          </a:r>
          <a:r>
            <a:rPr lang="ru-RU" sz="1600" dirty="0" err="1" smtClean="0"/>
            <a:t>контрольних</a:t>
          </a:r>
          <a:r>
            <a:rPr lang="ru-RU" sz="1600" dirty="0" smtClean="0"/>
            <a:t> </a:t>
          </a:r>
          <a:r>
            <a:rPr lang="ru-RU" sz="1600" dirty="0" err="1" smtClean="0"/>
            <a:t>повноважень</a:t>
          </a:r>
          <a:r>
            <a:rPr lang="ru-RU" sz="1600" dirty="0" smtClean="0"/>
            <a:t> </a:t>
          </a:r>
          <a:r>
            <a:rPr lang="ru-RU" sz="1600" dirty="0" err="1" smtClean="0"/>
            <a:t>Уповноваженого</a:t>
          </a:r>
          <a:r>
            <a:rPr lang="ru-RU" sz="1600" dirty="0" smtClean="0"/>
            <a:t> </a:t>
          </a:r>
          <a:r>
            <a:rPr lang="ru-RU" sz="1600" dirty="0" err="1" smtClean="0"/>
            <a:t>Верховної</a:t>
          </a:r>
          <a:r>
            <a:rPr lang="ru-RU" sz="1600" dirty="0" smtClean="0"/>
            <a:t> Ради </a:t>
          </a:r>
          <a:r>
            <a:rPr lang="ru-RU" sz="1600" dirty="0" err="1" smtClean="0"/>
            <a:t>України</a:t>
          </a:r>
          <a:r>
            <a:rPr lang="ru-RU" sz="1600" dirty="0" smtClean="0"/>
            <a:t> з прав </a:t>
          </a:r>
          <a:r>
            <a:rPr lang="ru-RU" sz="1600" dirty="0" err="1" smtClean="0"/>
            <a:t>людини</a:t>
          </a:r>
          <a:r>
            <a:rPr lang="ru-RU" sz="1600" dirty="0" smtClean="0"/>
            <a:t> </a:t>
          </a:r>
          <a:r>
            <a:rPr lang="ru-RU" sz="1600" dirty="0" err="1" smtClean="0"/>
            <a:t>тощо</a:t>
          </a:r>
          <a:r>
            <a:rPr lang="ru-RU" sz="1600" dirty="0" smtClean="0"/>
            <a:t>. </a:t>
          </a:r>
          <a:r>
            <a:rPr lang="ru-RU" sz="1600" dirty="0" err="1" smtClean="0"/>
            <a:t>Зазначені</a:t>
          </a:r>
          <a:r>
            <a:rPr lang="ru-RU" sz="1600" dirty="0" smtClean="0"/>
            <a:t> </a:t>
          </a:r>
          <a:r>
            <a:rPr lang="ru-RU" sz="1600" dirty="0" err="1" smtClean="0"/>
            <a:t>зміни</a:t>
          </a:r>
          <a:r>
            <a:rPr lang="ru-RU" sz="1600" dirty="0" smtClean="0"/>
            <a:t> </a:t>
          </a:r>
          <a:r>
            <a:rPr lang="ru-RU" sz="1600" dirty="0" err="1" smtClean="0"/>
            <a:t>сприяють</a:t>
          </a:r>
          <a:r>
            <a:rPr lang="ru-RU" sz="1600" dirty="0" smtClean="0"/>
            <a:t> </a:t>
          </a:r>
          <a:r>
            <a:rPr lang="ru-RU" sz="1600" dirty="0" err="1" smtClean="0"/>
            <a:t>удосконаленню</a:t>
          </a:r>
          <a:r>
            <a:rPr lang="ru-RU" sz="1600" dirty="0" smtClean="0"/>
            <a:t> </a:t>
          </a:r>
          <a:r>
            <a:rPr lang="ru-RU" sz="1600" dirty="0" err="1" smtClean="0"/>
            <a:t>механізму</a:t>
          </a:r>
          <a:r>
            <a:rPr lang="ru-RU" sz="1600" dirty="0" smtClean="0"/>
            <a:t> </a:t>
          </a:r>
          <a:r>
            <a:rPr lang="ru-RU" sz="1600" dirty="0" err="1" smtClean="0"/>
            <a:t>забезпечення</a:t>
          </a:r>
          <a:r>
            <a:rPr lang="ru-RU" sz="1600" dirty="0" smtClean="0"/>
            <a:t> принципу </a:t>
          </a:r>
          <a:r>
            <a:rPr lang="ru-RU" sz="1600" dirty="0" err="1" smtClean="0"/>
            <a:t>гендерної</a:t>
          </a:r>
          <a:r>
            <a:rPr lang="ru-RU" sz="1600" dirty="0" smtClean="0"/>
            <a:t> </a:t>
          </a:r>
          <a:r>
            <a:rPr lang="ru-RU" sz="1600" dirty="0" err="1" smtClean="0"/>
            <a:t>рівності</a:t>
          </a:r>
          <a:endParaRPr lang="ru-RU" sz="1600" dirty="0"/>
        </a:p>
      </dgm:t>
    </dgm:pt>
    <dgm:pt modelId="{10B7AFD1-7EAE-456B-8F63-A126EFF27534}" type="parTrans" cxnId="{782369C5-3C5D-4C56-938A-D3F907F22495}">
      <dgm:prSet/>
      <dgm:spPr/>
      <dgm:t>
        <a:bodyPr/>
        <a:lstStyle/>
        <a:p>
          <a:endParaRPr lang="ru-RU"/>
        </a:p>
      </dgm:t>
    </dgm:pt>
    <dgm:pt modelId="{7791E097-0293-485A-922D-EB2A42053FA4}" type="sibTrans" cxnId="{782369C5-3C5D-4C56-938A-D3F907F22495}">
      <dgm:prSet/>
      <dgm:spPr/>
      <dgm:t>
        <a:bodyPr/>
        <a:lstStyle/>
        <a:p>
          <a:endParaRPr lang="ru-RU"/>
        </a:p>
      </dgm:t>
    </dgm:pt>
    <dgm:pt modelId="{23DE6F7F-4134-4AEB-8898-2CF8E8EF2480}" type="pres">
      <dgm:prSet presAssocID="{5A9E5DB3-6125-4A01-90FE-2CD6D3BED546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E4D56F4-1BFD-4A6A-BA17-09404B5E51E8}" type="pres">
      <dgm:prSet presAssocID="{5A9E5DB3-6125-4A01-90FE-2CD6D3BED546}" presName="arrow" presStyleLbl="bgShp" presStyleIdx="0" presStyleCnt="1" custScaleX="145815" custScaleY="41711" custLinFactNeighborX="-3803" custLinFactNeighborY="-10649"/>
      <dgm:spPr/>
    </dgm:pt>
    <dgm:pt modelId="{CDB1A794-6097-4A23-852F-B0A2B2FC087A}" type="pres">
      <dgm:prSet presAssocID="{5A9E5DB3-6125-4A01-90FE-2CD6D3BED546}" presName="arrowDiagram2" presStyleCnt="0"/>
      <dgm:spPr/>
    </dgm:pt>
    <dgm:pt modelId="{74A1A06A-FE28-4630-B17A-14729A8831DF}" type="pres">
      <dgm:prSet presAssocID="{8C4835F2-2E88-49DD-9874-D2273EF0EA71}" presName="bullet2a" presStyleLbl="node1" presStyleIdx="0" presStyleCnt="2" custLinFactX="-300000" custLinFactY="-77447" custLinFactNeighborX="-386644" custLinFactNeighborY="-100000"/>
      <dgm:spPr/>
    </dgm:pt>
    <dgm:pt modelId="{C5BF485A-7FF1-4067-87A6-B08FCB2FA1A3}" type="pres">
      <dgm:prSet presAssocID="{8C4835F2-2E88-49DD-9874-D2273EF0EA71}" presName="textBox2a" presStyleLbl="revTx" presStyleIdx="0" presStyleCnt="2" custScaleX="167162" custScaleY="146672" custLinFactNeighborX="-48190" custLinFactNeighborY="40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0CFA6F-9DBF-4CD2-A6A1-15E009A8610B}" type="pres">
      <dgm:prSet presAssocID="{523434DF-6A99-41BE-9758-EAD00C31F6E8}" presName="bullet2b" presStyleLbl="node1" presStyleIdx="1" presStyleCnt="2" custLinFactX="100000" custLinFactNeighborX="134025" custLinFactNeighborY="31503"/>
      <dgm:spPr/>
    </dgm:pt>
    <dgm:pt modelId="{71DFF0E1-FBB1-4357-8174-37D9E3D8EA69}" type="pres">
      <dgm:prSet presAssocID="{523434DF-6A99-41BE-9758-EAD00C31F6E8}" presName="textBox2b" presStyleLbl="revTx" presStyleIdx="1" presStyleCnt="2" custScaleX="153573" custScaleY="126936" custLinFactNeighborX="64809" custLinFactNeighborY="178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744A694-8DBF-4C77-A4A8-719EB54B6D64}" type="presOf" srcId="{523434DF-6A99-41BE-9758-EAD00C31F6E8}" destId="{71DFF0E1-FBB1-4357-8174-37D9E3D8EA69}" srcOrd="0" destOrd="0" presId="urn:microsoft.com/office/officeart/2005/8/layout/arrow2"/>
    <dgm:cxn modelId="{50A435C6-DEF5-4630-95D9-25FC5F36C412}" srcId="{5A9E5DB3-6125-4A01-90FE-2CD6D3BED546}" destId="{8C4835F2-2E88-49DD-9874-D2273EF0EA71}" srcOrd="0" destOrd="0" parTransId="{AB6BF061-A017-4D6B-AD11-F4042E3EA4FC}" sibTransId="{B517BE8F-8C57-426C-A771-58E8A0F9BAAA}"/>
    <dgm:cxn modelId="{782369C5-3C5D-4C56-938A-D3F907F22495}" srcId="{5A9E5DB3-6125-4A01-90FE-2CD6D3BED546}" destId="{523434DF-6A99-41BE-9758-EAD00C31F6E8}" srcOrd="1" destOrd="0" parTransId="{10B7AFD1-7EAE-456B-8F63-A126EFF27534}" sibTransId="{7791E097-0293-485A-922D-EB2A42053FA4}"/>
    <dgm:cxn modelId="{8F1236AB-E013-4B49-B96C-5FBDEC5841BD}" type="presOf" srcId="{8C4835F2-2E88-49DD-9874-D2273EF0EA71}" destId="{C5BF485A-7FF1-4067-87A6-B08FCB2FA1A3}" srcOrd="0" destOrd="0" presId="urn:microsoft.com/office/officeart/2005/8/layout/arrow2"/>
    <dgm:cxn modelId="{A0C9515D-7328-4B9A-83A4-433B0E0987EC}" type="presOf" srcId="{5A9E5DB3-6125-4A01-90FE-2CD6D3BED546}" destId="{23DE6F7F-4134-4AEB-8898-2CF8E8EF2480}" srcOrd="0" destOrd="0" presId="urn:microsoft.com/office/officeart/2005/8/layout/arrow2"/>
    <dgm:cxn modelId="{FBD05206-5BD0-4028-B50F-1467CB444F7A}" type="presParOf" srcId="{23DE6F7F-4134-4AEB-8898-2CF8E8EF2480}" destId="{EE4D56F4-1BFD-4A6A-BA17-09404B5E51E8}" srcOrd="0" destOrd="0" presId="urn:microsoft.com/office/officeart/2005/8/layout/arrow2"/>
    <dgm:cxn modelId="{E22D78A8-3769-417C-A9DB-12D5F6AE14E9}" type="presParOf" srcId="{23DE6F7F-4134-4AEB-8898-2CF8E8EF2480}" destId="{CDB1A794-6097-4A23-852F-B0A2B2FC087A}" srcOrd="1" destOrd="0" presId="urn:microsoft.com/office/officeart/2005/8/layout/arrow2"/>
    <dgm:cxn modelId="{3A2E4DDB-B559-48CA-8CF8-0CFFB37BD628}" type="presParOf" srcId="{CDB1A794-6097-4A23-852F-B0A2B2FC087A}" destId="{74A1A06A-FE28-4630-B17A-14729A8831DF}" srcOrd="0" destOrd="0" presId="urn:microsoft.com/office/officeart/2005/8/layout/arrow2"/>
    <dgm:cxn modelId="{54362A9B-5060-4D16-B8FA-6C72B18D9180}" type="presParOf" srcId="{CDB1A794-6097-4A23-852F-B0A2B2FC087A}" destId="{C5BF485A-7FF1-4067-87A6-B08FCB2FA1A3}" srcOrd="1" destOrd="0" presId="urn:microsoft.com/office/officeart/2005/8/layout/arrow2"/>
    <dgm:cxn modelId="{E69B905C-4184-4B3C-BCFF-9CEE81270A47}" type="presParOf" srcId="{CDB1A794-6097-4A23-852F-B0A2B2FC087A}" destId="{CB0CFA6F-9DBF-4CD2-A6A1-15E009A8610B}" srcOrd="2" destOrd="0" presId="urn:microsoft.com/office/officeart/2005/8/layout/arrow2"/>
    <dgm:cxn modelId="{4E782355-D57D-4CB4-AA4F-A180FFEB5505}" type="presParOf" srcId="{CDB1A794-6097-4A23-852F-B0A2B2FC087A}" destId="{71DFF0E1-FBB1-4357-8174-37D9E3D8EA69}" srcOrd="3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153E78A-7AA7-4FEF-90E1-DC00527ECF4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D1AFD66-200F-49E2-8FDC-AA804556F3A2}">
      <dgm:prSet/>
      <dgm:spPr/>
      <dgm:t>
        <a:bodyPr/>
        <a:lstStyle/>
        <a:p>
          <a:pPr algn="just" rtl="0"/>
          <a:r>
            <a:rPr lang="ru-RU" b="1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	Принцип </a:t>
          </a:r>
          <a:r>
            <a:rPr lang="ru-RU" b="1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гендерної</a:t>
          </a:r>
          <a:r>
            <a:rPr lang="ru-RU" b="1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b="1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рівності</a:t>
          </a:r>
          <a:r>
            <a:rPr lang="ru-RU" b="1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b="1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забезпечується</a:t>
          </a:r>
          <a:r>
            <a:rPr lang="ru-RU" b="1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низкою </a:t>
          </a:r>
          <a:r>
            <a:rPr lang="ru-RU" b="1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галузевих</a:t>
          </a:r>
          <a:r>
            <a:rPr lang="ru-RU" b="1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b="1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законів</a:t>
          </a:r>
          <a:r>
            <a:rPr lang="ru-RU" b="1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  </a:t>
          </a:r>
          <a:r>
            <a:rPr lang="ru-RU" b="1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конституційного</a:t>
          </a:r>
          <a:r>
            <a:rPr lang="ru-RU" b="1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</a:t>
          </a:r>
          <a:r>
            <a:rPr lang="ru-RU" b="1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адміністративного</a:t>
          </a:r>
          <a:r>
            <a:rPr lang="ru-RU" b="1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</a:t>
          </a:r>
          <a:r>
            <a:rPr lang="ru-RU" b="1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цивільного</a:t>
          </a:r>
          <a:r>
            <a:rPr lang="ru-RU" b="1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</a:t>
          </a:r>
          <a:r>
            <a:rPr lang="ru-RU" b="1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кримінального</a:t>
          </a:r>
          <a:r>
            <a:rPr lang="ru-RU" b="1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трудового, </a:t>
          </a:r>
          <a:r>
            <a:rPr lang="ru-RU" b="1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сімейного</a:t>
          </a:r>
          <a:r>
            <a:rPr lang="ru-RU" b="1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</a:t>
          </a:r>
          <a:r>
            <a:rPr lang="ru-RU" b="1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медичного</a:t>
          </a:r>
          <a:r>
            <a:rPr lang="ru-RU" b="1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</a:t>
          </a:r>
          <a:r>
            <a:rPr lang="ru-RU" b="1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інформаційного</a:t>
          </a:r>
          <a:r>
            <a:rPr lang="ru-RU" b="1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</a:t>
          </a:r>
          <a:r>
            <a:rPr lang="ru-RU" b="1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екологічного</a:t>
          </a:r>
          <a:r>
            <a:rPr lang="ru-RU" b="1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b="1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спрямування</a:t>
          </a:r>
          <a:r>
            <a:rPr lang="ru-RU" b="1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b="1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тощо</a:t>
          </a:r>
          <a:r>
            <a:rPr lang="ru-RU" b="1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 </a:t>
          </a:r>
          <a:endParaRPr lang="ru-RU" b="1" dirty="0">
            <a:solidFill>
              <a:srgbClr val="00666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5D5635E-1B8A-40C6-8AEC-54316DB9F33E}" type="parTrans" cxnId="{4FF2FBB5-0E72-4170-94F8-8B33EACC6183}">
      <dgm:prSet/>
      <dgm:spPr/>
      <dgm:t>
        <a:bodyPr/>
        <a:lstStyle/>
        <a:p>
          <a:endParaRPr lang="ru-RU"/>
        </a:p>
      </dgm:t>
    </dgm:pt>
    <dgm:pt modelId="{DF2F403A-6171-4E11-AA56-F061DC5E0C98}" type="sibTrans" cxnId="{4FF2FBB5-0E72-4170-94F8-8B33EACC6183}">
      <dgm:prSet/>
      <dgm:spPr/>
      <dgm:t>
        <a:bodyPr/>
        <a:lstStyle/>
        <a:p>
          <a:endParaRPr lang="ru-RU"/>
        </a:p>
      </dgm:t>
    </dgm:pt>
    <dgm:pt modelId="{D0BBB1B2-A5F2-41EA-AB35-F28111FF38F2}">
      <dgm:prSet/>
      <dgm:spPr/>
      <dgm:t>
        <a:bodyPr/>
        <a:lstStyle/>
        <a:p>
          <a:pPr rtl="0"/>
          <a:r>
            <a:rPr lang="ru-RU" dirty="0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	</a:t>
          </a:r>
          <a:r>
            <a:rPr lang="ru-RU" dirty="0" err="1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Закони</a:t>
          </a:r>
          <a:r>
            <a:rPr lang="ru-RU" dirty="0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</a:t>
          </a:r>
          <a:r>
            <a:rPr lang="ru-RU" dirty="0" err="1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що</a:t>
          </a:r>
          <a:r>
            <a:rPr lang="ru-RU" dirty="0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dirty="0" err="1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закріплюють</a:t>
          </a:r>
          <a:r>
            <a:rPr lang="ru-RU" dirty="0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принцип </a:t>
          </a:r>
          <a:r>
            <a:rPr lang="ru-RU" dirty="0" err="1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гендерної</a:t>
          </a:r>
          <a:r>
            <a:rPr lang="ru-RU" dirty="0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dirty="0" err="1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рівності</a:t>
          </a:r>
          <a:r>
            <a:rPr lang="ru-RU" dirty="0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</a:t>
          </a:r>
          <a:r>
            <a:rPr lang="ru-RU" dirty="0" err="1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регулюють</a:t>
          </a:r>
          <a:r>
            <a:rPr lang="ru-RU" dirty="0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dirty="0" err="1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суспільні</a:t>
          </a:r>
          <a:r>
            <a:rPr lang="ru-RU" dirty="0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dirty="0" err="1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відносини</a:t>
          </a:r>
          <a:r>
            <a:rPr lang="ru-RU" dirty="0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в </a:t>
          </a:r>
          <a:r>
            <a:rPr lang="ru-RU" dirty="0" err="1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різних</a:t>
          </a:r>
          <a:r>
            <a:rPr lang="ru-RU" dirty="0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сферах </a:t>
          </a:r>
          <a:r>
            <a:rPr lang="ru-RU" dirty="0" err="1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суспільного</a:t>
          </a:r>
          <a:r>
            <a:rPr lang="ru-RU" dirty="0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dirty="0" err="1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життя</a:t>
          </a:r>
          <a:r>
            <a:rPr lang="ru-RU" dirty="0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 </a:t>
          </a:r>
          <a:endParaRPr lang="ru-RU" dirty="0">
            <a:solidFill>
              <a:srgbClr val="FF5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32ECB7F-F867-4568-BAE4-5D798FF9DBDF}" type="parTrans" cxnId="{37CF7600-7CC9-4F12-8AFC-960A58F2885A}">
      <dgm:prSet/>
      <dgm:spPr/>
      <dgm:t>
        <a:bodyPr/>
        <a:lstStyle/>
        <a:p>
          <a:endParaRPr lang="ru-RU"/>
        </a:p>
      </dgm:t>
    </dgm:pt>
    <dgm:pt modelId="{7F780012-B33C-4254-8A15-1827100912E1}" type="sibTrans" cxnId="{37CF7600-7CC9-4F12-8AFC-960A58F2885A}">
      <dgm:prSet/>
      <dgm:spPr/>
      <dgm:t>
        <a:bodyPr/>
        <a:lstStyle/>
        <a:p>
          <a:endParaRPr lang="ru-RU"/>
        </a:p>
      </dgm:t>
    </dgm:pt>
    <dgm:pt modelId="{E984614D-E276-4C44-9E2F-B88666B01808}" type="pres">
      <dgm:prSet presAssocID="{1153E78A-7AA7-4FEF-90E1-DC00527ECF4F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8DE05A8D-4132-46BF-B439-3AA04B07460D}" type="pres">
      <dgm:prSet presAssocID="{6D1AFD66-200F-49E2-8FDC-AA804556F3A2}" presName="thickLine" presStyleLbl="alignNode1" presStyleIdx="0" presStyleCnt="2"/>
      <dgm:spPr/>
    </dgm:pt>
    <dgm:pt modelId="{941EC700-F811-46C4-B452-4395E519232D}" type="pres">
      <dgm:prSet presAssocID="{6D1AFD66-200F-49E2-8FDC-AA804556F3A2}" presName="horz1" presStyleCnt="0"/>
      <dgm:spPr/>
    </dgm:pt>
    <dgm:pt modelId="{0194ED7F-E84E-4A13-921B-CC950D255291}" type="pres">
      <dgm:prSet presAssocID="{6D1AFD66-200F-49E2-8FDC-AA804556F3A2}" presName="tx1" presStyleLbl="revTx" presStyleIdx="0" presStyleCnt="2"/>
      <dgm:spPr/>
      <dgm:t>
        <a:bodyPr/>
        <a:lstStyle/>
        <a:p>
          <a:endParaRPr lang="ru-RU"/>
        </a:p>
      </dgm:t>
    </dgm:pt>
    <dgm:pt modelId="{A82EF64A-3C1E-441D-9182-75E94FDEE171}" type="pres">
      <dgm:prSet presAssocID="{6D1AFD66-200F-49E2-8FDC-AA804556F3A2}" presName="vert1" presStyleCnt="0"/>
      <dgm:spPr/>
    </dgm:pt>
    <dgm:pt modelId="{E58817BB-317E-4EAD-8CD6-8028479F65FF}" type="pres">
      <dgm:prSet presAssocID="{D0BBB1B2-A5F2-41EA-AB35-F28111FF38F2}" presName="thickLine" presStyleLbl="alignNode1" presStyleIdx="1" presStyleCnt="2"/>
      <dgm:spPr/>
    </dgm:pt>
    <dgm:pt modelId="{98014633-6BBF-4EDD-BAD8-FD5EC9534F8A}" type="pres">
      <dgm:prSet presAssocID="{D0BBB1B2-A5F2-41EA-AB35-F28111FF38F2}" presName="horz1" presStyleCnt="0"/>
      <dgm:spPr/>
    </dgm:pt>
    <dgm:pt modelId="{696D6965-DCF2-47AE-85F7-B8A4D1921F0F}" type="pres">
      <dgm:prSet presAssocID="{D0BBB1B2-A5F2-41EA-AB35-F28111FF38F2}" presName="tx1" presStyleLbl="revTx" presStyleIdx="1" presStyleCnt="2"/>
      <dgm:spPr/>
      <dgm:t>
        <a:bodyPr/>
        <a:lstStyle/>
        <a:p>
          <a:endParaRPr lang="ru-RU"/>
        </a:p>
      </dgm:t>
    </dgm:pt>
    <dgm:pt modelId="{3B34400F-4AC3-48A5-BED2-1D43EAD49582}" type="pres">
      <dgm:prSet presAssocID="{D0BBB1B2-A5F2-41EA-AB35-F28111FF38F2}" presName="vert1" presStyleCnt="0"/>
      <dgm:spPr/>
    </dgm:pt>
  </dgm:ptLst>
  <dgm:cxnLst>
    <dgm:cxn modelId="{37CF7600-7CC9-4F12-8AFC-960A58F2885A}" srcId="{1153E78A-7AA7-4FEF-90E1-DC00527ECF4F}" destId="{D0BBB1B2-A5F2-41EA-AB35-F28111FF38F2}" srcOrd="1" destOrd="0" parTransId="{532ECB7F-F867-4568-BAE4-5D798FF9DBDF}" sibTransId="{7F780012-B33C-4254-8A15-1827100912E1}"/>
    <dgm:cxn modelId="{4FF2FBB5-0E72-4170-94F8-8B33EACC6183}" srcId="{1153E78A-7AA7-4FEF-90E1-DC00527ECF4F}" destId="{6D1AFD66-200F-49E2-8FDC-AA804556F3A2}" srcOrd="0" destOrd="0" parTransId="{75D5635E-1B8A-40C6-8AEC-54316DB9F33E}" sibTransId="{DF2F403A-6171-4E11-AA56-F061DC5E0C98}"/>
    <dgm:cxn modelId="{048B6F89-5AE0-4D7D-8E6A-E200B0F00F71}" type="presOf" srcId="{1153E78A-7AA7-4FEF-90E1-DC00527ECF4F}" destId="{E984614D-E276-4C44-9E2F-B88666B01808}" srcOrd="0" destOrd="0" presId="urn:microsoft.com/office/officeart/2008/layout/LinedList"/>
    <dgm:cxn modelId="{A42C3377-3C85-4262-A341-66D650A97208}" type="presOf" srcId="{6D1AFD66-200F-49E2-8FDC-AA804556F3A2}" destId="{0194ED7F-E84E-4A13-921B-CC950D255291}" srcOrd="0" destOrd="0" presId="urn:microsoft.com/office/officeart/2008/layout/LinedList"/>
    <dgm:cxn modelId="{029E03C4-2177-4ABE-8081-506D1764EC3B}" type="presOf" srcId="{D0BBB1B2-A5F2-41EA-AB35-F28111FF38F2}" destId="{696D6965-DCF2-47AE-85F7-B8A4D1921F0F}" srcOrd="0" destOrd="0" presId="urn:microsoft.com/office/officeart/2008/layout/LinedList"/>
    <dgm:cxn modelId="{EE655490-5F53-4E7D-B3E3-D4CC0A054824}" type="presParOf" srcId="{E984614D-E276-4C44-9E2F-B88666B01808}" destId="{8DE05A8D-4132-46BF-B439-3AA04B07460D}" srcOrd="0" destOrd="0" presId="urn:microsoft.com/office/officeart/2008/layout/LinedList"/>
    <dgm:cxn modelId="{7F36D7DD-1195-4336-94A4-5AE43A536903}" type="presParOf" srcId="{E984614D-E276-4C44-9E2F-B88666B01808}" destId="{941EC700-F811-46C4-B452-4395E519232D}" srcOrd="1" destOrd="0" presId="urn:microsoft.com/office/officeart/2008/layout/LinedList"/>
    <dgm:cxn modelId="{8F4990B0-898E-470E-ABAC-C0EA45F7DA9D}" type="presParOf" srcId="{941EC700-F811-46C4-B452-4395E519232D}" destId="{0194ED7F-E84E-4A13-921B-CC950D255291}" srcOrd="0" destOrd="0" presId="urn:microsoft.com/office/officeart/2008/layout/LinedList"/>
    <dgm:cxn modelId="{D4710E48-18F0-4612-A6D1-D78B0471D159}" type="presParOf" srcId="{941EC700-F811-46C4-B452-4395E519232D}" destId="{A82EF64A-3C1E-441D-9182-75E94FDEE171}" srcOrd="1" destOrd="0" presId="urn:microsoft.com/office/officeart/2008/layout/LinedList"/>
    <dgm:cxn modelId="{8B44D815-4070-4FF0-95B3-4B4EB4F59642}" type="presParOf" srcId="{E984614D-E276-4C44-9E2F-B88666B01808}" destId="{E58817BB-317E-4EAD-8CD6-8028479F65FF}" srcOrd="2" destOrd="0" presId="urn:microsoft.com/office/officeart/2008/layout/LinedList"/>
    <dgm:cxn modelId="{8B91118D-2626-4080-8018-255C9F3787D8}" type="presParOf" srcId="{E984614D-E276-4C44-9E2F-B88666B01808}" destId="{98014633-6BBF-4EDD-BAD8-FD5EC9534F8A}" srcOrd="3" destOrd="0" presId="urn:microsoft.com/office/officeart/2008/layout/LinedList"/>
    <dgm:cxn modelId="{A7DAC7DE-5DFC-48BF-BE95-8469DF2DD58C}" type="presParOf" srcId="{98014633-6BBF-4EDD-BAD8-FD5EC9534F8A}" destId="{696D6965-DCF2-47AE-85F7-B8A4D1921F0F}" srcOrd="0" destOrd="0" presId="urn:microsoft.com/office/officeart/2008/layout/LinedList"/>
    <dgm:cxn modelId="{3630565D-E3D3-49E3-8EFA-3EFAF282B3F9}" type="presParOf" srcId="{98014633-6BBF-4EDD-BAD8-FD5EC9534F8A}" destId="{3B34400F-4AC3-48A5-BED2-1D43EAD4958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4C5449B-2213-463F-B296-F5FF5C05FD1F}" type="doc">
      <dgm:prSet loTypeId="urn:microsoft.com/office/officeart/2005/8/layout/vList2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B99B660-F121-4F6A-BC56-D09C81D2B403}">
      <dgm:prSet custT="1"/>
      <dgm:spPr/>
      <dgm:t>
        <a:bodyPr/>
        <a:lstStyle/>
        <a:p>
          <a:pPr rtl="0"/>
          <a:r>
            <a:rPr lang="ru-RU" sz="2400" dirty="0" err="1" smtClean="0">
              <a:solidFill>
                <a:schemeClr val="tx1"/>
              </a:solidFill>
            </a:rPr>
            <a:t>Підзаконні</a:t>
          </a:r>
          <a:r>
            <a:rPr lang="ru-RU" sz="2400" dirty="0" smtClean="0">
              <a:solidFill>
                <a:schemeClr val="tx1"/>
              </a:solidFill>
            </a:rPr>
            <a:t> нормативно-</a:t>
          </a:r>
          <a:r>
            <a:rPr lang="ru-RU" sz="2400" dirty="0" err="1" smtClean="0">
              <a:solidFill>
                <a:schemeClr val="tx1"/>
              </a:solidFill>
            </a:rPr>
            <a:t>правові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актів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деталізує</a:t>
          </a:r>
          <a:r>
            <a:rPr lang="ru-RU" sz="2400" dirty="0" smtClean="0">
              <a:solidFill>
                <a:schemeClr val="tx1"/>
              </a:solidFill>
            </a:rPr>
            <a:t> і </a:t>
          </a:r>
          <a:r>
            <a:rPr lang="ru-RU" sz="2400" dirty="0" err="1" smtClean="0">
              <a:solidFill>
                <a:schemeClr val="tx1"/>
              </a:solidFill>
            </a:rPr>
            <a:t>конкретизує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положення</a:t>
          </a:r>
          <a:r>
            <a:rPr lang="ru-RU" sz="2400" dirty="0" smtClean="0">
              <a:solidFill>
                <a:schemeClr val="tx1"/>
              </a:solidFill>
            </a:rPr>
            <a:t> чинного </a:t>
          </a:r>
          <a:r>
            <a:rPr lang="ru-RU" sz="2400" dirty="0" err="1" smtClean="0">
              <a:solidFill>
                <a:schemeClr val="tx1"/>
              </a:solidFill>
            </a:rPr>
            <a:t>законодавства</a:t>
          </a:r>
          <a:r>
            <a:rPr lang="ru-RU" sz="2400" dirty="0" smtClean="0">
              <a:solidFill>
                <a:schemeClr val="tx1"/>
              </a:solidFill>
            </a:rPr>
            <a:t>. </a:t>
          </a:r>
          <a:endParaRPr lang="ru-RU" sz="2400" dirty="0">
            <a:solidFill>
              <a:schemeClr val="tx1"/>
            </a:solidFill>
          </a:endParaRPr>
        </a:p>
      </dgm:t>
    </dgm:pt>
    <dgm:pt modelId="{8F4DDF83-2977-4A6A-8EA6-04441BD6BD03}" type="parTrans" cxnId="{E2586380-1F38-48DE-BC4A-F6E697F48332}">
      <dgm:prSet/>
      <dgm:spPr/>
      <dgm:t>
        <a:bodyPr/>
        <a:lstStyle/>
        <a:p>
          <a:endParaRPr lang="ru-RU"/>
        </a:p>
      </dgm:t>
    </dgm:pt>
    <dgm:pt modelId="{2A861A68-5386-4050-9259-B9C4673BD699}" type="sibTrans" cxnId="{E2586380-1F38-48DE-BC4A-F6E697F48332}">
      <dgm:prSet/>
      <dgm:spPr/>
      <dgm:t>
        <a:bodyPr/>
        <a:lstStyle/>
        <a:p>
          <a:endParaRPr lang="ru-RU"/>
        </a:p>
      </dgm:t>
    </dgm:pt>
    <dgm:pt modelId="{7FF2CAEC-0186-439C-95AC-EBEC67FB4E30}">
      <dgm:prSet custT="1"/>
      <dgm:spPr/>
      <dgm:t>
        <a:bodyPr/>
        <a:lstStyle/>
        <a:p>
          <a:pPr rtl="0"/>
          <a:r>
            <a:rPr lang="ru-RU" sz="2400" dirty="0" err="1" smtClean="0">
              <a:solidFill>
                <a:schemeClr val="tx1"/>
              </a:solidFill>
            </a:rPr>
            <a:t>Усі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підзаконні</a:t>
          </a:r>
          <a:r>
            <a:rPr lang="ru-RU" sz="2400" dirty="0" smtClean="0">
              <a:solidFill>
                <a:schemeClr val="tx1"/>
              </a:solidFill>
            </a:rPr>
            <a:t> нормативно-</a:t>
          </a:r>
          <a:r>
            <a:rPr lang="ru-RU" sz="2400" dirty="0" err="1" smtClean="0">
              <a:solidFill>
                <a:schemeClr val="tx1"/>
              </a:solidFill>
            </a:rPr>
            <a:t>правові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акти</a:t>
          </a:r>
          <a:r>
            <a:rPr lang="ru-RU" sz="2400" dirty="0" smtClean="0">
              <a:solidFill>
                <a:schemeClr val="tx1"/>
              </a:solidFill>
            </a:rPr>
            <a:t> у </a:t>
          </a:r>
          <a:r>
            <a:rPr lang="ru-RU" sz="2400" dirty="0" err="1" smtClean="0">
              <a:solidFill>
                <a:schemeClr val="tx1"/>
              </a:solidFill>
            </a:rPr>
            <a:t>цій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сфері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можна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класифікувати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залежно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від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суб’єкта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видання</a:t>
          </a:r>
          <a:r>
            <a:rPr lang="ru-RU" sz="2400" dirty="0" smtClean="0">
              <a:solidFill>
                <a:schemeClr val="tx1"/>
              </a:solidFill>
            </a:rPr>
            <a:t> на </a:t>
          </a:r>
          <a:r>
            <a:rPr lang="ru-RU" sz="2400" dirty="0" err="1" smtClean="0">
              <a:solidFill>
                <a:schemeClr val="tx1"/>
              </a:solidFill>
            </a:rPr>
            <a:t>ті</a:t>
          </a:r>
          <a:r>
            <a:rPr lang="ru-RU" sz="2400" dirty="0" smtClean="0">
              <a:solidFill>
                <a:schemeClr val="tx1"/>
              </a:solidFill>
            </a:rPr>
            <a:t>, </a:t>
          </a:r>
          <a:r>
            <a:rPr lang="ru-RU" sz="2400" dirty="0" err="1" smtClean="0">
              <a:solidFill>
                <a:schemeClr val="tx1"/>
              </a:solidFill>
            </a:rPr>
            <a:t>що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приймає</a:t>
          </a:r>
          <a:r>
            <a:rPr lang="ru-RU" sz="2400" dirty="0" smtClean="0">
              <a:solidFill>
                <a:schemeClr val="tx1"/>
              </a:solidFill>
            </a:rPr>
            <a:t> парламент, глава </a:t>
          </a:r>
          <a:r>
            <a:rPr lang="ru-RU" sz="2400" dirty="0" err="1" smtClean="0">
              <a:solidFill>
                <a:schemeClr val="tx1"/>
              </a:solidFill>
            </a:rPr>
            <a:t>держави</a:t>
          </a:r>
          <a:r>
            <a:rPr lang="ru-RU" sz="2400" dirty="0" smtClean="0">
              <a:solidFill>
                <a:schemeClr val="tx1"/>
              </a:solidFill>
            </a:rPr>
            <a:t>, уряд та </a:t>
          </a:r>
          <a:r>
            <a:rPr lang="ru-RU" sz="2400" dirty="0" err="1" smtClean="0">
              <a:solidFill>
                <a:schemeClr val="tx1"/>
              </a:solidFill>
            </a:rPr>
            <a:t>центральні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органи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виконавчої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влади</a:t>
          </a:r>
          <a:r>
            <a:rPr lang="ru-RU" sz="2400" dirty="0" smtClean="0">
              <a:solidFill>
                <a:schemeClr val="tx1"/>
              </a:solidFill>
            </a:rPr>
            <a:t>, </a:t>
          </a:r>
          <a:r>
            <a:rPr lang="ru-RU" sz="2400" dirty="0" err="1" smtClean="0">
              <a:solidFill>
                <a:schemeClr val="tx1"/>
              </a:solidFill>
            </a:rPr>
            <a:t>місцеві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державні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адміністрації</a:t>
          </a:r>
          <a:r>
            <a:rPr lang="ru-RU" sz="2400" dirty="0" smtClean="0">
              <a:solidFill>
                <a:schemeClr val="tx1"/>
              </a:solidFill>
            </a:rPr>
            <a:t>, </a:t>
          </a:r>
          <a:r>
            <a:rPr lang="ru-RU" sz="2400" dirty="0" err="1" smtClean="0">
              <a:solidFill>
                <a:schemeClr val="tx1"/>
              </a:solidFill>
            </a:rPr>
            <a:t>органи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місцевого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самоврядування</a:t>
          </a:r>
          <a:r>
            <a:rPr lang="ru-RU" sz="2400" dirty="0" smtClean="0">
              <a:solidFill>
                <a:schemeClr val="tx1"/>
              </a:solidFill>
            </a:rPr>
            <a:t>, </a:t>
          </a:r>
          <a:r>
            <a:rPr lang="ru-RU" sz="2400" dirty="0" err="1" smtClean="0">
              <a:solidFill>
                <a:schemeClr val="tx1"/>
              </a:solidFill>
            </a:rPr>
            <a:t>підприємства</a:t>
          </a:r>
          <a:r>
            <a:rPr lang="ru-RU" sz="2400" dirty="0" smtClean="0">
              <a:solidFill>
                <a:schemeClr val="tx1"/>
              </a:solidFill>
            </a:rPr>
            <a:t>, установи, </a:t>
          </a:r>
          <a:r>
            <a:rPr lang="ru-RU" sz="2400" dirty="0" err="1" smtClean="0">
              <a:solidFill>
                <a:schemeClr val="tx1"/>
              </a:solidFill>
            </a:rPr>
            <a:t>організації</a:t>
          </a:r>
          <a:r>
            <a:rPr lang="ru-RU" sz="2400" dirty="0" smtClean="0">
              <a:solidFill>
                <a:schemeClr val="tx1"/>
              </a:solidFill>
            </a:rPr>
            <a:t> та </a:t>
          </a:r>
          <a:r>
            <a:rPr lang="ru-RU" sz="2400" dirty="0" err="1" smtClean="0">
              <a:solidFill>
                <a:schemeClr val="tx1"/>
              </a:solidFill>
            </a:rPr>
            <a:t>ін</a:t>
          </a:r>
          <a:r>
            <a:rPr lang="ru-RU" sz="2400" dirty="0" smtClean="0">
              <a:solidFill>
                <a:schemeClr val="tx1"/>
              </a:solidFill>
            </a:rPr>
            <a:t>. </a:t>
          </a:r>
          <a:endParaRPr lang="ru-RU" sz="2400" dirty="0">
            <a:solidFill>
              <a:schemeClr val="tx1"/>
            </a:solidFill>
          </a:endParaRPr>
        </a:p>
      </dgm:t>
    </dgm:pt>
    <dgm:pt modelId="{FF76D87B-54DF-4576-9541-85457F47BB61}" type="parTrans" cxnId="{122FD391-3D02-4A8A-AFAD-8DCC2D58069B}">
      <dgm:prSet/>
      <dgm:spPr/>
      <dgm:t>
        <a:bodyPr/>
        <a:lstStyle/>
        <a:p>
          <a:endParaRPr lang="ru-RU"/>
        </a:p>
      </dgm:t>
    </dgm:pt>
    <dgm:pt modelId="{90EBEE22-565A-4E33-9D1E-D00803C96D7B}" type="sibTrans" cxnId="{122FD391-3D02-4A8A-AFAD-8DCC2D58069B}">
      <dgm:prSet/>
      <dgm:spPr/>
      <dgm:t>
        <a:bodyPr/>
        <a:lstStyle/>
        <a:p>
          <a:endParaRPr lang="ru-RU"/>
        </a:p>
      </dgm:t>
    </dgm:pt>
    <dgm:pt modelId="{C86C8B72-43F2-4914-8B79-B74F7D67C82B}" type="pres">
      <dgm:prSet presAssocID="{04C5449B-2213-463F-B296-F5FF5C05FD1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BBD307B-454F-41E5-948F-85347C80BE0C}" type="pres">
      <dgm:prSet presAssocID="{AB99B660-F121-4F6A-BC56-D09C81D2B403}" presName="parentText" presStyleLbl="node1" presStyleIdx="0" presStyleCnt="2" custLinFactY="-26872" custLinFactNeighborX="-1104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73DD39-5AAB-4CBA-9365-062B040080E5}" type="pres">
      <dgm:prSet presAssocID="{2A861A68-5386-4050-9259-B9C4673BD699}" presName="spacer" presStyleCnt="0"/>
      <dgm:spPr/>
    </dgm:pt>
    <dgm:pt modelId="{333790C7-B215-405A-BE62-0A588B8E2D0B}" type="pres">
      <dgm:prSet presAssocID="{7FF2CAEC-0186-439C-95AC-EBEC67FB4E30}" presName="parentText" presStyleLbl="node1" presStyleIdx="1" presStyleCnt="2" custScaleY="16951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1B07556-B1E8-4213-AF4E-B6D4D7D5986B}" type="presOf" srcId="{AB99B660-F121-4F6A-BC56-D09C81D2B403}" destId="{4BBD307B-454F-41E5-948F-85347C80BE0C}" srcOrd="0" destOrd="0" presId="urn:microsoft.com/office/officeart/2005/8/layout/vList2"/>
    <dgm:cxn modelId="{E2586380-1F38-48DE-BC4A-F6E697F48332}" srcId="{04C5449B-2213-463F-B296-F5FF5C05FD1F}" destId="{AB99B660-F121-4F6A-BC56-D09C81D2B403}" srcOrd="0" destOrd="0" parTransId="{8F4DDF83-2977-4A6A-8EA6-04441BD6BD03}" sibTransId="{2A861A68-5386-4050-9259-B9C4673BD699}"/>
    <dgm:cxn modelId="{122FD391-3D02-4A8A-AFAD-8DCC2D58069B}" srcId="{04C5449B-2213-463F-B296-F5FF5C05FD1F}" destId="{7FF2CAEC-0186-439C-95AC-EBEC67FB4E30}" srcOrd="1" destOrd="0" parTransId="{FF76D87B-54DF-4576-9541-85457F47BB61}" sibTransId="{90EBEE22-565A-4E33-9D1E-D00803C96D7B}"/>
    <dgm:cxn modelId="{609B1956-F65E-47AE-A102-75D3DFCC17BB}" type="presOf" srcId="{7FF2CAEC-0186-439C-95AC-EBEC67FB4E30}" destId="{333790C7-B215-405A-BE62-0A588B8E2D0B}" srcOrd="0" destOrd="0" presId="urn:microsoft.com/office/officeart/2005/8/layout/vList2"/>
    <dgm:cxn modelId="{CEF31A0E-9E18-4F25-B50E-FB50B2F9593D}" type="presOf" srcId="{04C5449B-2213-463F-B296-F5FF5C05FD1F}" destId="{C86C8B72-43F2-4914-8B79-B74F7D67C82B}" srcOrd="0" destOrd="0" presId="urn:microsoft.com/office/officeart/2005/8/layout/vList2"/>
    <dgm:cxn modelId="{2E71A516-EA5C-4EA2-BFEE-EA8E4525D366}" type="presParOf" srcId="{C86C8B72-43F2-4914-8B79-B74F7D67C82B}" destId="{4BBD307B-454F-41E5-948F-85347C80BE0C}" srcOrd="0" destOrd="0" presId="urn:microsoft.com/office/officeart/2005/8/layout/vList2"/>
    <dgm:cxn modelId="{38D078C2-31F5-47F3-BF9F-C1DBA726DE08}" type="presParOf" srcId="{C86C8B72-43F2-4914-8B79-B74F7D67C82B}" destId="{A373DD39-5AAB-4CBA-9365-062B040080E5}" srcOrd="1" destOrd="0" presId="urn:microsoft.com/office/officeart/2005/8/layout/vList2"/>
    <dgm:cxn modelId="{1576BEF7-9C9D-4193-A5C2-70AB0B9C2DE0}" type="presParOf" srcId="{C86C8B72-43F2-4914-8B79-B74F7D67C82B}" destId="{333790C7-B215-405A-BE62-0A588B8E2D0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F14E0E2-19D8-4CB1-841C-43B0460E3494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CF867D0D-2E65-4628-8288-CEA6F3039775}">
      <dgm:prSet/>
      <dgm:spPr/>
      <dgm:t>
        <a:bodyPr/>
        <a:lstStyle/>
        <a:p>
          <a:pPr rtl="0"/>
          <a:r>
            <a:rPr lang="ru-RU" b="1" dirty="0" err="1" smtClean="0"/>
            <a:t>Міністерства</a:t>
          </a:r>
          <a:r>
            <a:rPr lang="ru-RU" b="1" dirty="0" smtClean="0"/>
            <a:t> та </a:t>
          </a:r>
          <a:r>
            <a:rPr lang="ru-RU" b="1" dirty="0" err="1" smtClean="0"/>
            <a:t>інші</a:t>
          </a:r>
          <a:r>
            <a:rPr lang="ru-RU" b="1" dirty="0" smtClean="0"/>
            <a:t> </a:t>
          </a:r>
          <a:r>
            <a:rPr lang="ru-RU" b="1" dirty="0" err="1" smtClean="0"/>
            <a:t>центральні</a:t>
          </a:r>
          <a:r>
            <a:rPr lang="ru-RU" b="1" dirty="0" smtClean="0"/>
            <a:t> </a:t>
          </a:r>
          <a:r>
            <a:rPr lang="ru-RU" b="1" dirty="0" err="1" smtClean="0"/>
            <a:t>органи</a:t>
          </a:r>
          <a:r>
            <a:rPr lang="ru-RU" b="1" dirty="0" smtClean="0"/>
            <a:t> </a:t>
          </a:r>
          <a:r>
            <a:rPr lang="ru-RU" b="1" dirty="0" err="1" smtClean="0"/>
            <a:t>виконавчої</a:t>
          </a:r>
          <a:r>
            <a:rPr lang="ru-RU" b="1" dirty="0" smtClean="0"/>
            <a:t> </a:t>
          </a:r>
          <a:r>
            <a:rPr lang="ru-RU" b="1" dirty="0" err="1" smtClean="0"/>
            <a:t>влади</a:t>
          </a:r>
          <a:r>
            <a:rPr lang="ru-RU" b="1" dirty="0" smtClean="0"/>
            <a:t>, </a:t>
          </a:r>
          <a:r>
            <a:rPr lang="ru-RU" b="1" dirty="0" err="1" smtClean="0"/>
            <a:t>місцеві</a:t>
          </a:r>
          <a:r>
            <a:rPr lang="ru-RU" b="1" dirty="0" smtClean="0"/>
            <a:t> </a:t>
          </a:r>
          <a:r>
            <a:rPr lang="ru-RU" b="1" dirty="0" err="1" smtClean="0"/>
            <a:t>державні</a:t>
          </a:r>
          <a:r>
            <a:rPr lang="ru-RU" b="1" dirty="0" smtClean="0"/>
            <a:t> </a:t>
          </a:r>
          <a:r>
            <a:rPr lang="ru-RU" b="1" dirty="0" err="1" smtClean="0"/>
            <a:t>адміністрації</a:t>
          </a:r>
          <a:r>
            <a:rPr lang="ru-RU" b="1" dirty="0" smtClean="0"/>
            <a:t> </a:t>
          </a:r>
          <a:r>
            <a:rPr lang="ru-RU" b="1" dirty="0" err="1" smtClean="0"/>
            <a:t>створюють</a:t>
          </a:r>
          <a:r>
            <a:rPr lang="ru-RU" b="1" dirty="0" smtClean="0"/>
            <a:t> </a:t>
          </a:r>
          <a:r>
            <a:rPr lang="ru-RU" b="1" dirty="0" err="1" smtClean="0"/>
            <a:t>власні</a:t>
          </a:r>
          <a:r>
            <a:rPr lang="ru-RU" b="1" dirty="0" smtClean="0"/>
            <a:t> </a:t>
          </a:r>
          <a:r>
            <a:rPr lang="ru-RU" b="1" dirty="0" err="1" smtClean="0"/>
            <a:t>програмні</a:t>
          </a:r>
          <a:r>
            <a:rPr lang="ru-RU" b="1" dirty="0" smtClean="0"/>
            <a:t> </a:t>
          </a:r>
          <a:r>
            <a:rPr lang="ru-RU" b="1" dirty="0" err="1" smtClean="0"/>
            <a:t>документи</a:t>
          </a:r>
          <a:r>
            <a:rPr lang="ru-RU" b="1" dirty="0" smtClean="0"/>
            <a:t> та </a:t>
          </a:r>
          <a:r>
            <a:rPr lang="ru-RU" b="1" dirty="0" err="1" smtClean="0"/>
            <a:t>плани</a:t>
          </a:r>
          <a:r>
            <a:rPr lang="ru-RU" b="1" dirty="0" smtClean="0"/>
            <a:t> </a:t>
          </a:r>
          <a:r>
            <a:rPr lang="ru-RU" b="1" dirty="0" err="1" smtClean="0"/>
            <a:t>виконання</a:t>
          </a:r>
          <a:r>
            <a:rPr lang="ru-RU" b="1" dirty="0" smtClean="0"/>
            <a:t> </a:t>
          </a:r>
          <a:r>
            <a:rPr lang="ru-RU" b="1" dirty="0" err="1" smtClean="0"/>
            <a:t>президентських</a:t>
          </a:r>
          <a:r>
            <a:rPr lang="ru-RU" b="1" dirty="0" smtClean="0"/>
            <a:t> та </a:t>
          </a:r>
          <a:r>
            <a:rPr lang="ru-RU" b="1" dirty="0" err="1" smtClean="0"/>
            <a:t>урядових</a:t>
          </a:r>
          <a:r>
            <a:rPr lang="ru-RU" b="1" dirty="0" smtClean="0"/>
            <a:t> </a:t>
          </a:r>
          <a:r>
            <a:rPr lang="ru-RU" b="1" dirty="0" err="1" smtClean="0"/>
            <a:t>актів</a:t>
          </a:r>
          <a:r>
            <a:rPr lang="ru-RU" b="1" dirty="0" smtClean="0"/>
            <a:t> у </a:t>
          </a:r>
          <a:r>
            <a:rPr lang="ru-RU" b="1" dirty="0" err="1" smtClean="0"/>
            <a:t>сфері</a:t>
          </a:r>
          <a:r>
            <a:rPr lang="ru-RU" b="1" dirty="0" smtClean="0"/>
            <a:t> </a:t>
          </a:r>
          <a:r>
            <a:rPr lang="ru-RU" b="1" dirty="0" err="1" smtClean="0"/>
            <a:t>гендерної</a:t>
          </a:r>
          <a:r>
            <a:rPr lang="ru-RU" b="1" dirty="0" smtClean="0"/>
            <a:t> </a:t>
          </a:r>
          <a:r>
            <a:rPr lang="ru-RU" b="1" dirty="0" err="1" smtClean="0"/>
            <a:t>рівності</a:t>
          </a:r>
          <a:r>
            <a:rPr lang="ru-RU" b="1" dirty="0" smtClean="0"/>
            <a:t>. </a:t>
          </a:r>
          <a:endParaRPr lang="ru-RU" b="1" dirty="0"/>
        </a:p>
      </dgm:t>
    </dgm:pt>
    <dgm:pt modelId="{02E6BFC5-975F-411E-82C8-D4E17657AD74}" type="parTrans" cxnId="{CEA09084-0426-438D-9C17-736435C37345}">
      <dgm:prSet/>
      <dgm:spPr/>
      <dgm:t>
        <a:bodyPr/>
        <a:lstStyle/>
        <a:p>
          <a:endParaRPr lang="ru-RU"/>
        </a:p>
      </dgm:t>
    </dgm:pt>
    <dgm:pt modelId="{1987DAC4-1CD9-4CE1-9604-D61476478BB5}" type="sibTrans" cxnId="{CEA09084-0426-438D-9C17-736435C37345}">
      <dgm:prSet/>
      <dgm:spPr/>
      <dgm:t>
        <a:bodyPr/>
        <a:lstStyle/>
        <a:p>
          <a:endParaRPr lang="ru-RU"/>
        </a:p>
      </dgm:t>
    </dgm:pt>
    <dgm:pt modelId="{5CEF61E3-6028-460C-B018-87409E6A095B}" type="pres">
      <dgm:prSet presAssocID="{9F14E0E2-19D8-4CB1-841C-43B0460E349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F51B255-51CA-48EC-B3C3-846A27AFCE71}" type="pres">
      <dgm:prSet presAssocID="{CF867D0D-2E65-4628-8288-CEA6F303977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7E8C0B3-C986-4722-8BE6-9260C187D362}" type="presOf" srcId="{9F14E0E2-19D8-4CB1-841C-43B0460E3494}" destId="{5CEF61E3-6028-460C-B018-87409E6A095B}" srcOrd="0" destOrd="0" presId="urn:microsoft.com/office/officeart/2005/8/layout/vList2"/>
    <dgm:cxn modelId="{CEA09084-0426-438D-9C17-736435C37345}" srcId="{9F14E0E2-19D8-4CB1-841C-43B0460E3494}" destId="{CF867D0D-2E65-4628-8288-CEA6F3039775}" srcOrd="0" destOrd="0" parTransId="{02E6BFC5-975F-411E-82C8-D4E17657AD74}" sibTransId="{1987DAC4-1CD9-4CE1-9604-D61476478BB5}"/>
    <dgm:cxn modelId="{3A1938B1-8B54-4782-BEBA-E228E5F7FA24}" type="presOf" srcId="{CF867D0D-2E65-4628-8288-CEA6F3039775}" destId="{4F51B255-51CA-48EC-B3C3-846A27AFCE71}" srcOrd="0" destOrd="0" presId="urn:microsoft.com/office/officeart/2005/8/layout/vList2"/>
    <dgm:cxn modelId="{83681FF5-90CC-481B-B11D-40AA6F6442D6}" type="presParOf" srcId="{5CEF61E3-6028-460C-B018-87409E6A095B}" destId="{4F51B255-51CA-48EC-B3C3-846A27AFCE7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F309E4-732D-43EF-B83F-637A45174E1C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3A619C48-C608-42C0-BA8A-DF96BDB99BB8}">
      <dgm:prSet custT="1"/>
      <dgm:spPr/>
      <dgm:t>
        <a:bodyPr/>
        <a:lstStyle/>
        <a:p>
          <a:r>
            <a:rPr lang="ru-RU" sz="1800" dirty="0" smtClean="0"/>
            <a:t>1. Права та </a:t>
          </a:r>
          <a:r>
            <a:rPr lang="ru-RU" sz="1800" dirty="0" err="1" smtClean="0"/>
            <a:t>свободи</a:t>
          </a:r>
          <a:r>
            <a:rPr lang="ru-RU" sz="1800" dirty="0" smtClean="0"/>
            <a:t> </a:t>
          </a:r>
          <a:r>
            <a:rPr lang="ru-RU" sz="1800" dirty="0" err="1" smtClean="0"/>
            <a:t>людини</a:t>
          </a:r>
          <a:r>
            <a:rPr lang="ru-RU" sz="1800" dirty="0" smtClean="0"/>
            <a:t> </a:t>
          </a:r>
          <a:r>
            <a:rPr lang="ru-RU" sz="1800" dirty="0" err="1" smtClean="0"/>
            <a:t>повинні</a:t>
          </a:r>
          <a:r>
            <a:rPr lang="ru-RU" sz="1800" dirty="0" smtClean="0"/>
            <a:t> бути </a:t>
          </a:r>
          <a:r>
            <a:rPr lang="ru-RU" sz="1800" dirty="0" err="1" smtClean="0"/>
            <a:t>визнаним</a:t>
          </a:r>
          <a:r>
            <a:rPr lang="ru-RU" sz="1800" dirty="0" smtClean="0"/>
            <a:t> стандартом у </a:t>
          </a:r>
          <a:r>
            <a:rPr lang="ru-RU" sz="1800" dirty="0" err="1" smtClean="0"/>
            <a:t>політичній</a:t>
          </a:r>
          <a:r>
            <a:rPr lang="ru-RU" sz="1800" dirty="0" smtClean="0"/>
            <a:t>, </a:t>
          </a:r>
          <a:r>
            <a:rPr lang="ru-RU" sz="1800" dirty="0" err="1" smtClean="0"/>
            <a:t>економічній</a:t>
          </a:r>
          <a:r>
            <a:rPr lang="ru-RU" sz="1800" dirty="0" smtClean="0"/>
            <a:t>, </a:t>
          </a:r>
          <a:r>
            <a:rPr lang="ru-RU" sz="1800" dirty="0" err="1" smtClean="0"/>
            <a:t>соціальній</a:t>
          </a:r>
          <a:r>
            <a:rPr lang="ru-RU" sz="1800" dirty="0" smtClean="0"/>
            <a:t> та </a:t>
          </a:r>
          <a:r>
            <a:rPr lang="ru-RU" sz="1800" dirty="0" err="1" smtClean="0"/>
            <a:t>культурній</a:t>
          </a:r>
          <a:r>
            <a:rPr lang="ru-RU" sz="1800" dirty="0" smtClean="0"/>
            <a:t> сферах. </a:t>
          </a:r>
          <a:r>
            <a:rPr lang="ru-RU" sz="1800" dirty="0" err="1" smtClean="0"/>
            <a:t>Дані</a:t>
          </a:r>
          <a:r>
            <a:rPr lang="ru-RU" sz="1800" dirty="0" smtClean="0"/>
            <a:t> </a:t>
          </a:r>
          <a:r>
            <a:rPr lang="ru-RU" sz="1800" dirty="0" err="1" smtClean="0"/>
            <a:t>стандарти</a:t>
          </a:r>
          <a:r>
            <a:rPr lang="ru-RU" sz="1800" dirty="0" smtClean="0"/>
            <a:t> </a:t>
          </a:r>
          <a:r>
            <a:rPr lang="ru-RU" sz="1800" dirty="0" err="1" smtClean="0"/>
            <a:t>сформульовано</a:t>
          </a:r>
          <a:r>
            <a:rPr lang="ru-RU" sz="1800" dirty="0" smtClean="0"/>
            <a:t> у </a:t>
          </a:r>
          <a:r>
            <a:rPr lang="ru-RU" sz="1800" dirty="0" err="1" smtClean="0"/>
            <a:t>Конституції</a:t>
          </a:r>
          <a:r>
            <a:rPr lang="ru-RU" sz="1800" dirty="0" smtClean="0"/>
            <a:t> </a:t>
          </a:r>
          <a:r>
            <a:rPr lang="ru-RU" sz="1800" dirty="0" err="1" smtClean="0"/>
            <a:t>України</a:t>
          </a:r>
          <a:r>
            <a:rPr lang="ru-RU" sz="1800" dirty="0" smtClean="0"/>
            <a:t>, у </a:t>
          </a:r>
          <a:r>
            <a:rPr lang="ru-RU" sz="1800" dirty="0" err="1" smtClean="0"/>
            <a:t>міжнародних</a:t>
          </a:r>
          <a:r>
            <a:rPr lang="ru-RU" sz="1800" dirty="0" smtClean="0"/>
            <a:t> документах та </a:t>
          </a:r>
          <a:r>
            <a:rPr lang="ru-RU" sz="1800" dirty="0" err="1" smtClean="0"/>
            <a:t>підлягають</a:t>
          </a:r>
          <a:r>
            <a:rPr lang="ru-RU" sz="1800" dirty="0" smtClean="0"/>
            <a:t> </a:t>
          </a:r>
          <a:r>
            <a:rPr lang="ru-RU" sz="1800" dirty="0" err="1" smtClean="0"/>
            <a:t>обов’язковому</a:t>
          </a:r>
          <a:r>
            <a:rPr lang="ru-RU" sz="1800" dirty="0" smtClean="0"/>
            <a:t> </a:t>
          </a:r>
          <a:r>
            <a:rPr lang="ru-RU" sz="1800" dirty="0" err="1" smtClean="0"/>
            <a:t>виконанню</a:t>
          </a:r>
          <a:endParaRPr lang="ru-RU" sz="1800" dirty="0"/>
        </a:p>
      </dgm:t>
    </dgm:pt>
    <dgm:pt modelId="{87757269-05CA-4E8D-A531-D9B686193772}" type="parTrans" cxnId="{6FAAB7E2-1B29-4356-A5E7-3DDEF44D5A9E}">
      <dgm:prSet/>
      <dgm:spPr/>
      <dgm:t>
        <a:bodyPr/>
        <a:lstStyle/>
        <a:p>
          <a:endParaRPr lang="ru-RU"/>
        </a:p>
      </dgm:t>
    </dgm:pt>
    <dgm:pt modelId="{4123C915-082B-4FEA-872E-BEC64C6FB962}" type="sibTrans" cxnId="{6FAAB7E2-1B29-4356-A5E7-3DDEF44D5A9E}">
      <dgm:prSet/>
      <dgm:spPr/>
      <dgm:t>
        <a:bodyPr/>
        <a:lstStyle/>
        <a:p>
          <a:endParaRPr lang="ru-RU"/>
        </a:p>
      </dgm:t>
    </dgm:pt>
    <dgm:pt modelId="{FC6383B7-E836-4234-990D-97D8BF45F4D8}">
      <dgm:prSet custT="1"/>
      <dgm:spPr/>
      <dgm:t>
        <a:bodyPr/>
        <a:lstStyle/>
        <a:p>
          <a:r>
            <a:rPr lang="ru-RU" sz="1800" dirty="0" smtClean="0"/>
            <a:t>3. Права, </a:t>
          </a:r>
          <a:r>
            <a:rPr lang="ru-RU" sz="1800" dirty="0" err="1" smtClean="0"/>
            <a:t>обов’язки</a:t>
          </a:r>
          <a:r>
            <a:rPr lang="ru-RU" sz="1800" dirty="0" smtClean="0"/>
            <a:t> та </a:t>
          </a:r>
          <a:r>
            <a:rPr lang="ru-RU" sz="1800" dirty="0" err="1" smtClean="0"/>
            <a:t>відповідальність</a:t>
          </a:r>
          <a:r>
            <a:rPr lang="ru-RU" sz="1800" dirty="0" smtClean="0"/>
            <a:t> є </a:t>
          </a:r>
          <a:r>
            <a:rPr lang="ru-RU" sz="1800" dirty="0" err="1" smtClean="0"/>
            <a:t>основними</a:t>
          </a:r>
          <a:r>
            <a:rPr lang="ru-RU" sz="1800" dirty="0" smtClean="0"/>
            <a:t> </a:t>
          </a:r>
          <a:r>
            <a:rPr lang="ru-RU" sz="1800" dirty="0" err="1" smtClean="0"/>
            <a:t>складовими</a:t>
          </a:r>
          <a:r>
            <a:rPr lang="ru-RU" sz="1800" dirty="0" smtClean="0"/>
            <a:t> </a:t>
          </a:r>
          <a:r>
            <a:rPr lang="ru-RU" sz="1800" dirty="0" err="1" smtClean="0"/>
            <a:t>елементами</a:t>
          </a:r>
          <a:r>
            <a:rPr lang="ru-RU" sz="1800" dirty="0" smtClean="0"/>
            <a:t> правого становища особи у </a:t>
          </a:r>
          <a:r>
            <a:rPr lang="ru-RU" sz="1800" dirty="0" err="1" smtClean="0"/>
            <a:t>соціумі</a:t>
          </a:r>
          <a:r>
            <a:rPr lang="ru-RU" sz="1800" dirty="0" smtClean="0"/>
            <a:t>. А </a:t>
          </a:r>
          <a:r>
            <a:rPr lang="ru-RU" sz="1800" dirty="0" err="1" smtClean="0"/>
            <a:t>отже</a:t>
          </a:r>
          <a:r>
            <a:rPr lang="ru-RU" sz="1800" dirty="0" smtClean="0"/>
            <a:t>, </a:t>
          </a:r>
          <a:r>
            <a:rPr lang="ru-RU" sz="1800" dirty="0" err="1" smtClean="0"/>
            <a:t>саме</a:t>
          </a:r>
          <a:r>
            <a:rPr lang="ru-RU" sz="1800" dirty="0" smtClean="0"/>
            <a:t> вони </a:t>
          </a:r>
          <a:r>
            <a:rPr lang="ru-RU" sz="1800" dirty="0" err="1" smtClean="0"/>
            <a:t>визначають</a:t>
          </a:r>
          <a:r>
            <a:rPr lang="ru-RU" sz="1800" dirty="0" smtClean="0"/>
            <a:t> стандарт </a:t>
          </a:r>
          <a:r>
            <a:rPr lang="ru-RU" sz="1800" dirty="0" err="1" smtClean="0"/>
            <a:t>рівності</a:t>
          </a:r>
          <a:r>
            <a:rPr lang="ru-RU" sz="1800" dirty="0" smtClean="0"/>
            <a:t> у </a:t>
          </a:r>
          <a:r>
            <a:rPr lang="ru-RU" sz="1800" dirty="0" err="1" smtClean="0"/>
            <a:t>Конституції</a:t>
          </a:r>
          <a:r>
            <a:rPr lang="ru-RU" sz="1800" dirty="0" smtClean="0"/>
            <a:t> </a:t>
          </a:r>
          <a:r>
            <a:rPr lang="ru-RU" sz="1800" dirty="0" err="1" smtClean="0"/>
            <a:t>України</a:t>
          </a:r>
          <a:r>
            <a:rPr lang="ru-RU" sz="1800" dirty="0" smtClean="0"/>
            <a:t> та </a:t>
          </a:r>
          <a:r>
            <a:rPr lang="ru-RU" sz="1800" dirty="0" err="1" smtClean="0"/>
            <a:t>законодавчих</a:t>
          </a:r>
          <a:r>
            <a:rPr lang="ru-RU" sz="1800" dirty="0" smtClean="0"/>
            <a:t> актах</a:t>
          </a:r>
          <a:endParaRPr lang="ru-RU" sz="1800" dirty="0"/>
        </a:p>
      </dgm:t>
    </dgm:pt>
    <dgm:pt modelId="{C612AD7B-1B31-46A7-AB48-2D1669FF6E68}" type="parTrans" cxnId="{7421E97A-19F3-4BD6-A373-26EE846E697D}">
      <dgm:prSet/>
      <dgm:spPr/>
      <dgm:t>
        <a:bodyPr/>
        <a:lstStyle/>
        <a:p>
          <a:endParaRPr lang="ru-RU"/>
        </a:p>
      </dgm:t>
    </dgm:pt>
    <dgm:pt modelId="{D199C12E-B5EA-432A-AF6A-2A91F653E033}" type="sibTrans" cxnId="{7421E97A-19F3-4BD6-A373-26EE846E697D}">
      <dgm:prSet/>
      <dgm:spPr/>
      <dgm:t>
        <a:bodyPr/>
        <a:lstStyle/>
        <a:p>
          <a:endParaRPr lang="ru-RU"/>
        </a:p>
      </dgm:t>
    </dgm:pt>
    <dgm:pt modelId="{8B859708-6FA4-4CD7-896C-60AD7C7B0A25}">
      <dgm:prSet custT="1"/>
      <dgm:spPr/>
      <dgm:t>
        <a:bodyPr/>
        <a:lstStyle/>
        <a:p>
          <a:r>
            <a:rPr lang="ru-RU" sz="1800" dirty="0" smtClean="0"/>
            <a:t>4. </a:t>
          </a:r>
          <a:r>
            <a:rPr lang="ru-RU" sz="1800" dirty="0" err="1" smtClean="0"/>
            <a:t>Рівні</a:t>
          </a:r>
          <a:r>
            <a:rPr lang="ru-RU" sz="1800" dirty="0" smtClean="0"/>
            <a:t> права та </a:t>
          </a:r>
          <a:r>
            <a:rPr lang="ru-RU" sz="1800" dirty="0" err="1" smtClean="0"/>
            <a:t>свободи</a:t>
          </a:r>
          <a:r>
            <a:rPr lang="ru-RU" sz="1800" dirty="0" smtClean="0"/>
            <a:t> є </a:t>
          </a:r>
          <a:r>
            <a:rPr lang="ru-RU" sz="1800" dirty="0" err="1" smtClean="0"/>
            <a:t>найважливішим</a:t>
          </a:r>
          <a:r>
            <a:rPr lang="ru-RU" sz="1800" dirty="0" smtClean="0"/>
            <a:t> </a:t>
          </a:r>
          <a:r>
            <a:rPr lang="ru-RU" sz="1800" dirty="0" err="1" smtClean="0"/>
            <a:t>елементом</a:t>
          </a:r>
          <a:r>
            <a:rPr lang="ru-RU" sz="1800" dirty="0" smtClean="0"/>
            <a:t> </a:t>
          </a:r>
          <a:r>
            <a:rPr lang="ru-RU" sz="1800" dirty="0" err="1" smtClean="0"/>
            <a:t>гендерної</a:t>
          </a:r>
          <a:r>
            <a:rPr lang="ru-RU" sz="1800" dirty="0" smtClean="0"/>
            <a:t> </a:t>
          </a:r>
          <a:r>
            <a:rPr lang="ru-RU" sz="1800" dirty="0" err="1" smtClean="0"/>
            <a:t>рівності</a:t>
          </a:r>
          <a:r>
            <a:rPr lang="ru-RU" sz="1800" dirty="0" smtClean="0"/>
            <a:t>. Вони </a:t>
          </a:r>
          <a:r>
            <a:rPr lang="ru-RU" sz="1800" dirty="0" err="1" smtClean="0"/>
            <a:t>віддзеркалюють</a:t>
          </a:r>
          <a:r>
            <a:rPr lang="ru-RU" sz="1800" dirty="0" smtClean="0"/>
            <a:t> </a:t>
          </a:r>
          <a:r>
            <a:rPr lang="ru-RU" sz="1800" dirty="0" err="1" smtClean="0"/>
            <a:t>ступінь</a:t>
          </a:r>
          <a:r>
            <a:rPr lang="ru-RU" sz="1800" dirty="0" smtClean="0"/>
            <a:t> </a:t>
          </a:r>
          <a:r>
            <a:rPr lang="ru-RU" sz="1800" dirty="0" err="1" smtClean="0"/>
            <a:t>реалізації</a:t>
          </a:r>
          <a:r>
            <a:rPr lang="ru-RU" sz="1800" dirty="0" smtClean="0"/>
            <a:t> та </a:t>
          </a:r>
          <a:r>
            <a:rPr lang="ru-RU" sz="1800" dirty="0" err="1" smtClean="0"/>
            <a:t>гарантії</a:t>
          </a:r>
          <a:r>
            <a:rPr lang="ru-RU" sz="1800" dirty="0" smtClean="0"/>
            <a:t> </a:t>
          </a:r>
          <a:r>
            <a:rPr lang="ru-RU" sz="1800" dirty="0" err="1" smtClean="0"/>
            <a:t>рівності</a:t>
          </a:r>
          <a:r>
            <a:rPr lang="ru-RU" sz="1800" dirty="0" smtClean="0"/>
            <a:t>, </a:t>
          </a:r>
          <a:r>
            <a:rPr lang="ru-RU" sz="1800" dirty="0" err="1" smtClean="0"/>
            <a:t>які</a:t>
          </a:r>
          <a:r>
            <a:rPr lang="ru-RU" sz="1800" dirty="0" smtClean="0"/>
            <a:t> </a:t>
          </a:r>
          <a:r>
            <a:rPr lang="ru-RU" sz="1800" dirty="0" err="1" smtClean="0"/>
            <a:t>містяться</a:t>
          </a:r>
          <a:r>
            <a:rPr lang="ru-RU" sz="1800" dirty="0" smtClean="0"/>
            <a:t> у </a:t>
          </a:r>
          <a:r>
            <a:rPr lang="ru-RU" sz="1800" dirty="0" err="1" smtClean="0"/>
            <a:t>Конституції</a:t>
          </a:r>
          <a:r>
            <a:rPr lang="ru-RU" sz="1800" dirty="0" smtClean="0"/>
            <a:t> та законах </a:t>
          </a:r>
          <a:r>
            <a:rPr lang="ru-RU" sz="1800" dirty="0" err="1" smtClean="0"/>
            <a:t>України</a:t>
          </a:r>
          <a:r>
            <a:rPr lang="ru-RU" sz="1800" dirty="0" smtClean="0"/>
            <a:t>. У </a:t>
          </a:r>
          <a:r>
            <a:rPr lang="ru-RU" sz="1800" dirty="0" err="1" smtClean="0"/>
            <a:t>цьому</a:t>
          </a:r>
          <a:r>
            <a:rPr lang="ru-RU" sz="1800" dirty="0" smtClean="0"/>
            <a:t> </a:t>
          </a:r>
          <a:r>
            <a:rPr lang="ru-RU" sz="1800" dirty="0" err="1" smtClean="0"/>
            <a:t>контексті</a:t>
          </a:r>
          <a:r>
            <a:rPr lang="ru-RU" sz="1800" dirty="0" smtClean="0"/>
            <a:t>, особливо актуального </a:t>
          </a:r>
          <a:r>
            <a:rPr lang="ru-RU" sz="1800" dirty="0" err="1" smtClean="0"/>
            <a:t>значення</a:t>
          </a:r>
          <a:r>
            <a:rPr lang="ru-RU" sz="1800" dirty="0" smtClean="0"/>
            <a:t> </a:t>
          </a:r>
          <a:r>
            <a:rPr lang="ru-RU" sz="1800" dirty="0" err="1" smtClean="0"/>
            <a:t>набуває</a:t>
          </a:r>
          <a:r>
            <a:rPr lang="ru-RU" sz="1800" dirty="0" smtClean="0"/>
            <a:t> </a:t>
          </a:r>
          <a:r>
            <a:rPr lang="ru-RU" sz="1800" dirty="0" err="1" smtClean="0"/>
            <a:t>ліквідація</a:t>
          </a:r>
          <a:r>
            <a:rPr lang="ru-RU" sz="1800" dirty="0" smtClean="0"/>
            <a:t> </a:t>
          </a:r>
          <a:r>
            <a:rPr lang="ru-RU" sz="1800" dirty="0" err="1" smtClean="0"/>
            <a:t>дискримінації</a:t>
          </a:r>
          <a:r>
            <a:rPr lang="ru-RU" sz="1800" dirty="0" smtClean="0"/>
            <a:t> в </a:t>
          </a:r>
          <a:r>
            <a:rPr lang="ru-RU" sz="1800" dirty="0" err="1" smtClean="0"/>
            <a:t>Україні</a:t>
          </a:r>
          <a:endParaRPr lang="ru-RU" sz="1800" dirty="0"/>
        </a:p>
      </dgm:t>
    </dgm:pt>
    <dgm:pt modelId="{8EFEFE9D-C662-4686-BF11-B87C8A32410D}" type="parTrans" cxnId="{1B685B6F-5CCE-41A5-96C5-566C1279AB88}">
      <dgm:prSet/>
      <dgm:spPr/>
      <dgm:t>
        <a:bodyPr/>
        <a:lstStyle/>
        <a:p>
          <a:endParaRPr lang="ru-RU"/>
        </a:p>
      </dgm:t>
    </dgm:pt>
    <dgm:pt modelId="{8611D804-F084-484E-964E-A347A4C1EF02}" type="sibTrans" cxnId="{1B685B6F-5CCE-41A5-96C5-566C1279AB88}">
      <dgm:prSet/>
      <dgm:spPr/>
      <dgm:t>
        <a:bodyPr/>
        <a:lstStyle/>
        <a:p>
          <a:endParaRPr lang="ru-RU"/>
        </a:p>
      </dgm:t>
    </dgm:pt>
    <dgm:pt modelId="{9553C827-D4E9-4E05-84C9-C9E769B332B4}">
      <dgm:prSet custT="1"/>
      <dgm:spPr/>
      <dgm:t>
        <a:bodyPr/>
        <a:lstStyle/>
        <a:p>
          <a:r>
            <a:rPr lang="ru-RU" sz="1800" dirty="0" smtClean="0"/>
            <a:t>2. Права </a:t>
          </a:r>
          <a:r>
            <a:rPr lang="ru-RU" sz="1800" dirty="0" err="1" smtClean="0"/>
            <a:t>людини</a:t>
          </a:r>
          <a:r>
            <a:rPr lang="ru-RU" sz="1800" dirty="0" smtClean="0"/>
            <a:t> як права </a:t>
          </a:r>
          <a:r>
            <a:rPr lang="ru-RU" sz="1800" dirty="0" err="1" smtClean="0"/>
            <a:t>жінки</a:t>
          </a:r>
          <a:r>
            <a:rPr lang="ru-RU" sz="1800" dirty="0" smtClean="0"/>
            <a:t>. В </a:t>
          </a:r>
          <a:r>
            <a:rPr lang="ru-RU" sz="1800" dirty="0" err="1" smtClean="0"/>
            <a:t>основі</a:t>
          </a:r>
          <a:r>
            <a:rPr lang="ru-RU" sz="1800" dirty="0" smtClean="0"/>
            <a:t> </a:t>
          </a:r>
          <a:r>
            <a:rPr lang="ru-RU" sz="1800" dirty="0" err="1" smtClean="0"/>
            <a:t>порушення</a:t>
          </a:r>
          <a:r>
            <a:rPr lang="ru-RU" sz="1800" dirty="0" smtClean="0"/>
            <a:t> принципу </a:t>
          </a:r>
          <a:r>
            <a:rPr lang="ru-RU" sz="1800" dirty="0" err="1" smtClean="0"/>
            <a:t>рівності</a:t>
          </a:r>
          <a:r>
            <a:rPr lang="ru-RU" sz="1800" dirty="0" smtClean="0"/>
            <a:t>, </a:t>
          </a:r>
          <a:r>
            <a:rPr lang="ru-RU" sz="1800" dirty="0" err="1" smtClean="0"/>
            <a:t>який</a:t>
          </a:r>
          <a:r>
            <a:rPr lang="ru-RU" sz="1800" dirty="0" smtClean="0"/>
            <a:t> </a:t>
          </a:r>
          <a:r>
            <a:rPr lang="ru-RU" sz="1800" dirty="0" err="1" smtClean="0"/>
            <a:t>передбачений</a:t>
          </a:r>
          <a:r>
            <a:rPr lang="ru-RU" sz="1800" dirty="0" smtClean="0"/>
            <a:t> </a:t>
          </a:r>
          <a:r>
            <a:rPr lang="ru-RU" sz="1800" dirty="0" err="1" smtClean="0"/>
            <a:t>Конституцією</a:t>
          </a:r>
          <a:r>
            <a:rPr lang="ru-RU" sz="1800" dirty="0" smtClean="0"/>
            <a:t> </a:t>
          </a:r>
          <a:r>
            <a:rPr lang="ru-RU" sz="1800" dirty="0" err="1" smtClean="0"/>
            <a:t>України</a:t>
          </a:r>
          <a:r>
            <a:rPr lang="ru-RU" sz="1800" dirty="0" smtClean="0"/>
            <a:t>, </a:t>
          </a:r>
          <a:r>
            <a:rPr lang="ru-RU" sz="1800" dirty="0" err="1" smtClean="0"/>
            <a:t>виступає</a:t>
          </a:r>
          <a:r>
            <a:rPr lang="ru-RU" sz="1800" dirty="0" smtClean="0"/>
            <a:t> </a:t>
          </a:r>
          <a:r>
            <a:rPr lang="ru-RU" sz="1800" dirty="0" err="1" smtClean="0"/>
            <a:t>таке</a:t>
          </a:r>
          <a:r>
            <a:rPr lang="ru-RU" sz="1800" dirty="0" smtClean="0"/>
            <a:t> </a:t>
          </a:r>
          <a:r>
            <a:rPr lang="ru-RU" sz="1800" dirty="0" err="1" smtClean="0"/>
            <a:t>явище</a:t>
          </a:r>
          <a:r>
            <a:rPr lang="ru-RU" sz="1800" dirty="0" smtClean="0"/>
            <a:t> як </a:t>
          </a:r>
          <a:r>
            <a:rPr lang="ru-RU" sz="1800" dirty="0" err="1" smtClean="0"/>
            <a:t>дискримінація</a:t>
          </a:r>
          <a:r>
            <a:rPr lang="ru-RU" sz="1800" dirty="0" smtClean="0"/>
            <a:t>, </a:t>
          </a:r>
          <a:r>
            <a:rPr lang="ru-RU" sz="1800" dirty="0" err="1" smtClean="0"/>
            <a:t>що</a:t>
          </a:r>
          <a:r>
            <a:rPr lang="ru-RU" sz="1800" dirty="0" smtClean="0"/>
            <a:t> </a:t>
          </a:r>
          <a:r>
            <a:rPr lang="ru-RU" sz="1800" dirty="0" err="1" smtClean="0"/>
            <a:t>руйнує</a:t>
          </a:r>
          <a:r>
            <a:rPr lang="ru-RU" sz="1800" dirty="0" smtClean="0"/>
            <a:t> </a:t>
          </a:r>
          <a:r>
            <a:rPr lang="ru-RU" sz="1800" dirty="0" err="1" smtClean="0"/>
            <a:t>основи</a:t>
          </a:r>
          <a:r>
            <a:rPr lang="ru-RU" sz="1800" dirty="0" smtClean="0"/>
            <a:t> </a:t>
          </a:r>
          <a:r>
            <a:rPr lang="ru-RU" sz="1800" dirty="0" err="1" smtClean="0"/>
            <a:t>справедливостіі</a:t>
          </a:r>
          <a:r>
            <a:rPr lang="ru-RU" sz="1800" dirty="0" smtClean="0"/>
            <a:t>, </a:t>
          </a:r>
          <a:r>
            <a:rPr lang="ru-RU" sz="1800" dirty="0" err="1" smtClean="0"/>
            <a:t>демократії</a:t>
          </a:r>
          <a:r>
            <a:rPr lang="ru-RU" sz="1800" dirty="0" smtClean="0"/>
            <a:t> та </a:t>
          </a:r>
          <a:r>
            <a:rPr lang="ru-RU" sz="1800" dirty="0" err="1" smtClean="0"/>
            <a:t>призводять</a:t>
          </a:r>
          <a:r>
            <a:rPr lang="ru-RU" sz="1800" dirty="0" smtClean="0"/>
            <a:t> до </a:t>
          </a:r>
          <a:r>
            <a:rPr lang="ru-RU" sz="1800" dirty="0" err="1" smtClean="0"/>
            <a:t>порушення</a:t>
          </a:r>
          <a:r>
            <a:rPr lang="ru-RU" sz="1800" dirty="0" smtClean="0"/>
            <a:t> </a:t>
          </a:r>
          <a:r>
            <a:rPr lang="ru-RU" sz="1800" dirty="0" err="1" smtClean="0"/>
            <a:t>жіночих</a:t>
          </a:r>
          <a:r>
            <a:rPr lang="ru-RU" sz="1800" dirty="0" smtClean="0"/>
            <a:t> прав</a:t>
          </a:r>
          <a:endParaRPr lang="ru-RU" sz="1800" dirty="0"/>
        </a:p>
      </dgm:t>
    </dgm:pt>
    <dgm:pt modelId="{0153428A-A67A-4821-B441-AEAD072D3F75}" type="parTrans" cxnId="{497D7597-271B-4283-97A8-D3B4872E4542}">
      <dgm:prSet/>
      <dgm:spPr/>
      <dgm:t>
        <a:bodyPr/>
        <a:lstStyle/>
        <a:p>
          <a:endParaRPr lang="ru-RU"/>
        </a:p>
      </dgm:t>
    </dgm:pt>
    <dgm:pt modelId="{C2175C71-E558-4C51-83E3-FB8F89E813F3}" type="sibTrans" cxnId="{497D7597-271B-4283-97A8-D3B4872E4542}">
      <dgm:prSet/>
      <dgm:spPr/>
      <dgm:t>
        <a:bodyPr/>
        <a:lstStyle/>
        <a:p>
          <a:endParaRPr lang="ru-RU"/>
        </a:p>
      </dgm:t>
    </dgm:pt>
    <dgm:pt modelId="{79A9EE3F-1AD6-4923-A82F-EB9AD501AD42}" type="pres">
      <dgm:prSet presAssocID="{28F309E4-732D-43EF-B83F-637A45174E1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9A7D911-1014-409D-B4C4-56C0517949AC}" type="pres">
      <dgm:prSet presAssocID="{3A619C48-C608-42C0-BA8A-DF96BDB99BB8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B43EB7-030B-453C-B447-1FD89A87D5F9}" type="pres">
      <dgm:prSet presAssocID="{4123C915-082B-4FEA-872E-BEC64C6FB962}" presName="spacer" presStyleCnt="0"/>
      <dgm:spPr/>
    </dgm:pt>
    <dgm:pt modelId="{FB29016E-D581-464E-95E4-A03A9C161B39}" type="pres">
      <dgm:prSet presAssocID="{9553C827-D4E9-4E05-84C9-C9E769B332B4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D70D5F-BEDE-41C2-A8CB-8CE9D8DFB828}" type="pres">
      <dgm:prSet presAssocID="{C2175C71-E558-4C51-83E3-FB8F89E813F3}" presName="spacer" presStyleCnt="0"/>
      <dgm:spPr/>
    </dgm:pt>
    <dgm:pt modelId="{866D6D41-DCE9-4269-8CA2-E007B5CFDBD1}" type="pres">
      <dgm:prSet presAssocID="{FC6383B7-E836-4234-990D-97D8BF45F4D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62336B-9AF3-44BE-AD22-E53A3AB895EA}" type="pres">
      <dgm:prSet presAssocID="{D199C12E-B5EA-432A-AF6A-2A91F653E033}" presName="spacer" presStyleCnt="0"/>
      <dgm:spPr/>
    </dgm:pt>
    <dgm:pt modelId="{917FBB09-6E46-4CA7-A813-65A192340A01}" type="pres">
      <dgm:prSet presAssocID="{8B859708-6FA4-4CD7-896C-60AD7C7B0A25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B685B6F-5CCE-41A5-96C5-566C1279AB88}" srcId="{28F309E4-732D-43EF-B83F-637A45174E1C}" destId="{8B859708-6FA4-4CD7-896C-60AD7C7B0A25}" srcOrd="3" destOrd="0" parTransId="{8EFEFE9D-C662-4686-BF11-B87C8A32410D}" sibTransId="{8611D804-F084-484E-964E-A347A4C1EF02}"/>
    <dgm:cxn modelId="{497D7597-271B-4283-97A8-D3B4872E4542}" srcId="{28F309E4-732D-43EF-B83F-637A45174E1C}" destId="{9553C827-D4E9-4E05-84C9-C9E769B332B4}" srcOrd="1" destOrd="0" parTransId="{0153428A-A67A-4821-B441-AEAD072D3F75}" sibTransId="{C2175C71-E558-4C51-83E3-FB8F89E813F3}"/>
    <dgm:cxn modelId="{7255D493-223B-470C-81B1-ACD79E3232A2}" type="presOf" srcId="{9553C827-D4E9-4E05-84C9-C9E769B332B4}" destId="{FB29016E-D581-464E-95E4-A03A9C161B39}" srcOrd="0" destOrd="0" presId="urn:microsoft.com/office/officeart/2005/8/layout/vList2"/>
    <dgm:cxn modelId="{39BCB4CE-F80E-4DA9-8474-5532873B631B}" type="presOf" srcId="{3A619C48-C608-42C0-BA8A-DF96BDB99BB8}" destId="{79A7D911-1014-409D-B4C4-56C0517949AC}" srcOrd="0" destOrd="0" presId="urn:microsoft.com/office/officeart/2005/8/layout/vList2"/>
    <dgm:cxn modelId="{45F84794-6542-47D3-8A42-0D9927DF158C}" type="presOf" srcId="{FC6383B7-E836-4234-990D-97D8BF45F4D8}" destId="{866D6D41-DCE9-4269-8CA2-E007B5CFDBD1}" srcOrd="0" destOrd="0" presId="urn:microsoft.com/office/officeart/2005/8/layout/vList2"/>
    <dgm:cxn modelId="{7421E97A-19F3-4BD6-A373-26EE846E697D}" srcId="{28F309E4-732D-43EF-B83F-637A45174E1C}" destId="{FC6383B7-E836-4234-990D-97D8BF45F4D8}" srcOrd="2" destOrd="0" parTransId="{C612AD7B-1B31-46A7-AB48-2D1669FF6E68}" sibTransId="{D199C12E-B5EA-432A-AF6A-2A91F653E033}"/>
    <dgm:cxn modelId="{0D7E7A85-6C90-4EF1-8D09-223A00ACD54D}" type="presOf" srcId="{8B859708-6FA4-4CD7-896C-60AD7C7B0A25}" destId="{917FBB09-6E46-4CA7-A813-65A192340A01}" srcOrd="0" destOrd="0" presId="urn:microsoft.com/office/officeart/2005/8/layout/vList2"/>
    <dgm:cxn modelId="{6FAAB7E2-1B29-4356-A5E7-3DDEF44D5A9E}" srcId="{28F309E4-732D-43EF-B83F-637A45174E1C}" destId="{3A619C48-C608-42C0-BA8A-DF96BDB99BB8}" srcOrd="0" destOrd="0" parTransId="{87757269-05CA-4E8D-A531-D9B686193772}" sibTransId="{4123C915-082B-4FEA-872E-BEC64C6FB962}"/>
    <dgm:cxn modelId="{0E45A375-23FB-43EE-9E68-89F8CAE2348C}" type="presOf" srcId="{28F309E4-732D-43EF-B83F-637A45174E1C}" destId="{79A9EE3F-1AD6-4923-A82F-EB9AD501AD42}" srcOrd="0" destOrd="0" presId="urn:microsoft.com/office/officeart/2005/8/layout/vList2"/>
    <dgm:cxn modelId="{7757D366-D3AE-44AD-9F3E-6EF83E442616}" type="presParOf" srcId="{79A9EE3F-1AD6-4923-A82F-EB9AD501AD42}" destId="{79A7D911-1014-409D-B4C4-56C0517949AC}" srcOrd="0" destOrd="0" presId="urn:microsoft.com/office/officeart/2005/8/layout/vList2"/>
    <dgm:cxn modelId="{D63AED34-5AC8-41FA-AC63-8559788BB01F}" type="presParOf" srcId="{79A9EE3F-1AD6-4923-A82F-EB9AD501AD42}" destId="{26B43EB7-030B-453C-B447-1FD89A87D5F9}" srcOrd="1" destOrd="0" presId="urn:microsoft.com/office/officeart/2005/8/layout/vList2"/>
    <dgm:cxn modelId="{1F90E2C3-8B73-4CC7-8D66-0AE6EE232D42}" type="presParOf" srcId="{79A9EE3F-1AD6-4923-A82F-EB9AD501AD42}" destId="{FB29016E-D581-464E-95E4-A03A9C161B39}" srcOrd="2" destOrd="0" presId="urn:microsoft.com/office/officeart/2005/8/layout/vList2"/>
    <dgm:cxn modelId="{55224BBB-D645-4032-8CA2-C514D8B242B5}" type="presParOf" srcId="{79A9EE3F-1AD6-4923-A82F-EB9AD501AD42}" destId="{83D70D5F-BEDE-41C2-A8CB-8CE9D8DFB828}" srcOrd="3" destOrd="0" presId="urn:microsoft.com/office/officeart/2005/8/layout/vList2"/>
    <dgm:cxn modelId="{43737291-01EF-45DA-921A-2A92912242F0}" type="presParOf" srcId="{79A9EE3F-1AD6-4923-A82F-EB9AD501AD42}" destId="{866D6D41-DCE9-4269-8CA2-E007B5CFDBD1}" srcOrd="4" destOrd="0" presId="urn:microsoft.com/office/officeart/2005/8/layout/vList2"/>
    <dgm:cxn modelId="{C58268E4-7FDA-4359-9FC6-C8957579A677}" type="presParOf" srcId="{79A9EE3F-1AD6-4923-A82F-EB9AD501AD42}" destId="{F962336B-9AF3-44BE-AD22-E53A3AB895EA}" srcOrd="5" destOrd="0" presId="urn:microsoft.com/office/officeart/2005/8/layout/vList2"/>
    <dgm:cxn modelId="{4D83F409-5F0C-4E7F-959D-7769875D3737}" type="presParOf" srcId="{79A9EE3F-1AD6-4923-A82F-EB9AD501AD42}" destId="{917FBB09-6E46-4CA7-A813-65A192340A0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C9B932A-3C1B-4D42-BAB3-009FE92BABDB}" type="doc">
      <dgm:prSet loTypeId="urn:microsoft.com/office/officeart/2005/8/layout/vProcess5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930DF9A-C773-4D95-B683-23139EC2308C}">
      <dgm:prSet phldrT="[Текст]" custT="1"/>
      <dgm:spPr/>
      <dgm:t>
        <a:bodyPr/>
        <a:lstStyle/>
        <a:p>
          <a:r>
            <a:rPr lang="ru-RU" sz="1600" dirty="0" smtClean="0"/>
            <a:t>1) </a:t>
          </a:r>
          <a:r>
            <a:rPr lang="ru-RU" sz="1600" dirty="0" err="1" smtClean="0"/>
            <a:t>закони</a:t>
          </a:r>
          <a:r>
            <a:rPr lang="ru-RU" sz="1600" dirty="0" smtClean="0"/>
            <a:t> </a:t>
          </a:r>
          <a:r>
            <a:rPr lang="ru-RU" sz="1600" dirty="0" err="1" smtClean="0"/>
            <a:t>України</a:t>
          </a:r>
          <a:r>
            <a:rPr lang="ru-RU" sz="1600" dirty="0" smtClean="0"/>
            <a:t> – </a:t>
          </a:r>
          <a:r>
            <a:rPr lang="ru-RU" sz="1600" dirty="0" err="1" smtClean="0"/>
            <a:t>Конституція</a:t>
          </a:r>
          <a:r>
            <a:rPr lang="ru-RU" sz="1600" dirty="0" smtClean="0"/>
            <a:t> </a:t>
          </a:r>
          <a:r>
            <a:rPr lang="ru-RU" sz="1600" dirty="0" err="1" smtClean="0"/>
            <a:t>України</a:t>
          </a:r>
          <a:r>
            <a:rPr lang="ru-RU" sz="1600" dirty="0" smtClean="0"/>
            <a:t> (</a:t>
          </a:r>
          <a:r>
            <a:rPr lang="ru-RU" sz="1600" dirty="0" err="1" smtClean="0"/>
            <a:t>встановлює</a:t>
          </a:r>
          <a:r>
            <a:rPr lang="ru-RU" sz="1600" dirty="0" smtClean="0"/>
            <a:t> </a:t>
          </a:r>
          <a:r>
            <a:rPr lang="ru-RU" sz="1600" dirty="0" err="1" smtClean="0"/>
            <a:t>основоположні</a:t>
          </a:r>
          <a:r>
            <a:rPr lang="ru-RU" sz="1600" dirty="0" smtClean="0"/>
            <a:t> засади </a:t>
          </a:r>
          <a:r>
            <a:rPr lang="ru-RU" sz="1600" dirty="0" err="1" smtClean="0"/>
            <a:t>рівності</a:t>
          </a:r>
          <a:r>
            <a:rPr lang="ru-RU" sz="1600" dirty="0" smtClean="0"/>
            <a:t> </a:t>
          </a:r>
          <a:r>
            <a:rPr lang="ru-RU" sz="1600" dirty="0" err="1" smtClean="0"/>
            <a:t>чоловіків</a:t>
          </a:r>
          <a:r>
            <a:rPr lang="ru-RU" sz="1600" dirty="0" smtClean="0"/>
            <a:t> і </a:t>
          </a:r>
          <a:r>
            <a:rPr lang="ru-RU" sz="1600" dirty="0" err="1" smtClean="0"/>
            <a:t>жінок</a:t>
          </a:r>
          <a:r>
            <a:rPr lang="ru-RU" sz="1600" dirty="0" smtClean="0"/>
            <a:t> в </a:t>
          </a:r>
          <a:r>
            <a:rPr lang="ru-RU" sz="1600" dirty="0" err="1" smtClean="0"/>
            <a:t>окремих</a:t>
          </a:r>
          <a:r>
            <a:rPr lang="ru-RU" sz="1600" dirty="0" smtClean="0"/>
            <a:t> </a:t>
          </a:r>
          <a:r>
            <a:rPr lang="ru-RU" sz="1600" dirty="0" err="1" smtClean="0"/>
            <a:t>статтях</a:t>
          </a:r>
          <a:r>
            <a:rPr lang="ru-RU" sz="1600" dirty="0" smtClean="0"/>
            <a:t>), </a:t>
          </a:r>
          <a:r>
            <a:rPr lang="ru-RU" sz="1600" dirty="0" err="1" smtClean="0"/>
            <a:t>конституційні</a:t>
          </a:r>
          <a:r>
            <a:rPr lang="ru-RU" sz="1600" dirty="0" smtClean="0"/>
            <a:t>, </a:t>
          </a:r>
          <a:r>
            <a:rPr lang="ru-RU" sz="1600" dirty="0" err="1" smtClean="0"/>
            <a:t>органічні</a:t>
          </a:r>
          <a:r>
            <a:rPr lang="ru-RU" sz="1600" dirty="0" smtClean="0"/>
            <a:t> та </a:t>
          </a:r>
          <a:r>
            <a:rPr lang="ru-RU" sz="1600" dirty="0" err="1" smtClean="0"/>
            <a:t>звичайні</a:t>
          </a:r>
          <a:r>
            <a:rPr lang="ru-RU" sz="1600" dirty="0" smtClean="0"/>
            <a:t> </a:t>
          </a:r>
          <a:r>
            <a:rPr lang="ru-RU" sz="1600" dirty="0" err="1" smtClean="0"/>
            <a:t>закони</a:t>
          </a:r>
          <a:r>
            <a:rPr lang="ru-RU" sz="1600" dirty="0" smtClean="0"/>
            <a:t>, </a:t>
          </a:r>
          <a:r>
            <a:rPr lang="ru-RU" sz="1600" dirty="0" err="1" smtClean="0"/>
            <a:t>що</a:t>
          </a:r>
          <a:r>
            <a:rPr lang="ru-RU" sz="1600" dirty="0" smtClean="0"/>
            <a:t> </a:t>
          </a:r>
          <a:r>
            <a:rPr lang="ru-RU" sz="1600" dirty="0" err="1" smtClean="0"/>
            <a:t>діють</a:t>
          </a:r>
          <a:r>
            <a:rPr lang="ru-RU" sz="1600" dirty="0" smtClean="0"/>
            <a:t> в </a:t>
          </a:r>
          <a:r>
            <a:rPr lang="ru-RU" sz="1600" dirty="0" err="1" smtClean="0"/>
            <a:t>різних</a:t>
          </a:r>
          <a:r>
            <a:rPr lang="ru-RU" sz="1600" dirty="0" smtClean="0"/>
            <a:t> </a:t>
          </a:r>
          <a:r>
            <a:rPr lang="ru-RU" sz="1600" dirty="0" err="1" smtClean="0"/>
            <a:t>галузях</a:t>
          </a:r>
          <a:r>
            <a:rPr lang="ru-RU" sz="1600" dirty="0" smtClean="0"/>
            <a:t> </a:t>
          </a:r>
          <a:r>
            <a:rPr lang="ru-RU" sz="1600" dirty="0" err="1" smtClean="0"/>
            <a:t>законодавства</a:t>
          </a:r>
          <a:r>
            <a:rPr lang="ru-RU" sz="1600" dirty="0" smtClean="0"/>
            <a:t>, </a:t>
          </a:r>
          <a:r>
            <a:rPr lang="ru-RU" sz="1600" dirty="0" err="1" smtClean="0"/>
            <a:t>зокрема</a:t>
          </a:r>
          <a:r>
            <a:rPr lang="ru-RU" sz="1600" dirty="0" smtClean="0"/>
            <a:t> </a:t>
          </a:r>
          <a:r>
            <a:rPr lang="ru-RU" sz="1600" dirty="0" err="1" smtClean="0"/>
            <a:t>конституційного</a:t>
          </a:r>
          <a:r>
            <a:rPr lang="ru-RU" sz="1600" dirty="0" smtClean="0"/>
            <a:t>, </a:t>
          </a:r>
          <a:r>
            <a:rPr lang="ru-RU" sz="1600" dirty="0" err="1" smtClean="0"/>
            <a:t>адміністративного</a:t>
          </a:r>
          <a:r>
            <a:rPr lang="ru-RU" sz="1600" dirty="0" smtClean="0"/>
            <a:t>, </a:t>
          </a:r>
          <a:r>
            <a:rPr lang="ru-RU" sz="1600" dirty="0" err="1" smtClean="0"/>
            <a:t>кримінального</a:t>
          </a:r>
          <a:r>
            <a:rPr lang="ru-RU" sz="1600" dirty="0" smtClean="0"/>
            <a:t>, </a:t>
          </a:r>
          <a:r>
            <a:rPr lang="ru-RU" sz="1600" dirty="0" err="1" smtClean="0"/>
            <a:t>цивільного</a:t>
          </a:r>
          <a:r>
            <a:rPr lang="ru-RU" sz="1600" dirty="0" smtClean="0"/>
            <a:t>, трудового, </a:t>
          </a:r>
          <a:r>
            <a:rPr lang="ru-RU" sz="1600" dirty="0" err="1" smtClean="0"/>
            <a:t>сімейного</a:t>
          </a:r>
          <a:r>
            <a:rPr lang="ru-RU" sz="1600" dirty="0" smtClean="0"/>
            <a:t>, </a:t>
          </a:r>
          <a:r>
            <a:rPr lang="ru-RU" sz="1600" dirty="0" err="1" smtClean="0"/>
            <a:t>соціального</a:t>
          </a:r>
          <a:r>
            <a:rPr lang="ru-RU" sz="1600" dirty="0" smtClean="0"/>
            <a:t>, </a:t>
          </a:r>
          <a:r>
            <a:rPr lang="ru-RU" sz="1600" dirty="0" err="1" smtClean="0"/>
            <a:t>медичного</a:t>
          </a:r>
          <a:r>
            <a:rPr lang="ru-RU" sz="1600" dirty="0" smtClean="0"/>
            <a:t>, </a:t>
          </a:r>
          <a:r>
            <a:rPr lang="ru-RU" sz="1600" dirty="0" err="1" smtClean="0"/>
            <a:t>інформаційного</a:t>
          </a:r>
          <a:r>
            <a:rPr lang="ru-RU" sz="1600" dirty="0" smtClean="0"/>
            <a:t> та </a:t>
          </a:r>
          <a:r>
            <a:rPr lang="ru-RU" sz="1600" dirty="0" err="1" smtClean="0"/>
            <a:t>ін</a:t>
          </a:r>
          <a:r>
            <a:rPr lang="ru-RU" sz="1600" dirty="0" smtClean="0"/>
            <a:t>.); </a:t>
          </a:r>
          <a:endParaRPr lang="ru-RU" sz="1600" dirty="0"/>
        </a:p>
      </dgm:t>
    </dgm:pt>
    <dgm:pt modelId="{EDCD6EF2-FD35-41C9-ADF6-22753333103E}" type="parTrans" cxnId="{70F64EA5-3156-4278-A035-88D03EF2ADFA}">
      <dgm:prSet/>
      <dgm:spPr/>
      <dgm:t>
        <a:bodyPr/>
        <a:lstStyle/>
        <a:p>
          <a:endParaRPr lang="ru-RU"/>
        </a:p>
      </dgm:t>
    </dgm:pt>
    <dgm:pt modelId="{139FE164-2087-4CFD-B751-EF460BAF79E4}" type="sibTrans" cxnId="{70F64EA5-3156-4278-A035-88D03EF2ADFA}">
      <dgm:prSet/>
      <dgm:spPr/>
      <dgm:t>
        <a:bodyPr/>
        <a:lstStyle/>
        <a:p>
          <a:endParaRPr lang="ru-RU"/>
        </a:p>
      </dgm:t>
    </dgm:pt>
    <dgm:pt modelId="{B87AF62B-1289-4BB3-9631-E67CD107D275}">
      <dgm:prSet phldrT="[Текст]" custT="1"/>
      <dgm:spPr/>
      <dgm:t>
        <a:bodyPr/>
        <a:lstStyle/>
        <a:p>
          <a:r>
            <a:rPr lang="ru-RU" sz="1600" dirty="0" smtClean="0"/>
            <a:t>2) </a:t>
          </a:r>
          <a:r>
            <a:rPr lang="ru-RU" sz="1600" dirty="0" err="1" smtClean="0"/>
            <a:t>підзаконні</a:t>
          </a:r>
          <a:r>
            <a:rPr lang="ru-RU" sz="1600" dirty="0" smtClean="0"/>
            <a:t> нормативно-</a:t>
          </a:r>
          <a:r>
            <a:rPr lang="ru-RU" sz="1600" dirty="0" err="1" smtClean="0"/>
            <a:t>правові</a:t>
          </a:r>
          <a:r>
            <a:rPr lang="ru-RU" sz="1600" dirty="0" smtClean="0"/>
            <a:t> </a:t>
          </a:r>
          <a:r>
            <a:rPr lang="ru-RU" sz="1600" dirty="0" err="1" smtClean="0"/>
            <a:t>акти</a:t>
          </a:r>
          <a:r>
            <a:rPr lang="ru-RU" sz="1600" dirty="0" smtClean="0"/>
            <a:t> (постанови </a:t>
          </a:r>
          <a:r>
            <a:rPr lang="ru-RU" sz="1600" dirty="0" err="1" smtClean="0"/>
            <a:t>Верховної</a:t>
          </a:r>
          <a:r>
            <a:rPr lang="ru-RU" sz="1600" dirty="0" smtClean="0"/>
            <a:t> Ради </a:t>
          </a:r>
          <a:r>
            <a:rPr lang="ru-RU" sz="1600" dirty="0" err="1" smtClean="0"/>
            <a:t>України</a:t>
          </a:r>
          <a:r>
            <a:rPr lang="ru-RU" sz="1600" dirty="0" smtClean="0"/>
            <a:t>; </a:t>
          </a:r>
          <a:r>
            <a:rPr lang="ru-RU" sz="1600" dirty="0" err="1" smtClean="0"/>
            <a:t>стратегії</a:t>
          </a:r>
          <a:r>
            <a:rPr lang="ru-RU" sz="1600" dirty="0" smtClean="0"/>
            <a:t>, </a:t>
          </a:r>
          <a:r>
            <a:rPr lang="ru-RU" sz="1600" dirty="0" err="1" smtClean="0"/>
            <a:t>затверджені</a:t>
          </a:r>
          <a:r>
            <a:rPr lang="ru-RU" sz="1600" dirty="0" smtClean="0"/>
            <a:t> Президентом </a:t>
          </a:r>
          <a:r>
            <a:rPr lang="ru-RU" sz="1600" dirty="0" err="1" smtClean="0"/>
            <a:t>України</a:t>
          </a:r>
          <a:r>
            <a:rPr lang="ru-RU" sz="1600" dirty="0" smtClean="0"/>
            <a:t>; </a:t>
          </a:r>
          <a:r>
            <a:rPr lang="ru-RU" sz="1600" dirty="0" err="1" smtClean="0"/>
            <a:t>плани</a:t>
          </a:r>
          <a:r>
            <a:rPr lang="ru-RU" sz="1600" dirty="0" smtClean="0"/>
            <a:t>, </a:t>
          </a:r>
          <a:r>
            <a:rPr lang="ru-RU" sz="1600" dirty="0" err="1" smtClean="0"/>
            <a:t>схвалені</a:t>
          </a:r>
          <a:r>
            <a:rPr lang="ru-RU" sz="1600" dirty="0" smtClean="0"/>
            <a:t> </a:t>
          </a:r>
          <a:r>
            <a:rPr lang="ru-RU" sz="1600" dirty="0" err="1" smtClean="0"/>
            <a:t>Кабінетом</a:t>
          </a:r>
          <a:r>
            <a:rPr lang="ru-RU" sz="1600" dirty="0" smtClean="0"/>
            <a:t> </a:t>
          </a:r>
          <a:r>
            <a:rPr lang="ru-RU" sz="1600" dirty="0" err="1" smtClean="0"/>
            <a:t>Міністрів</a:t>
          </a:r>
          <a:r>
            <a:rPr lang="ru-RU" sz="1600" dirty="0" smtClean="0"/>
            <a:t> </a:t>
          </a:r>
          <a:r>
            <a:rPr lang="ru-RU" sz="1600" dirty="0" err="1" smtClean="0"/>
            <a:t>України</a:t>
          </a:r>
          <a:r>
            <a:rPr lang="ru-RU" sz="1600" dirty="0" smtClean="0"/>
            <a:t>, </a:t>
          </a:r>
          <a:r>
            <a:rPr lang="ru-RU" sz="1600" dirty="0" err="1" smtClean="0"/>
            <a:t>міністерствами</a:t>
          </a:r>
          <a:r>
            <a:rPr lang="ru-RU" sz="1600" dirty="0" smtClean="0"/>
            <a:t>, </a:t>
          </a:r>
          <a:r>
            <a:rPr lang="ru-RU" sz="1600" dirty="0" err="1" smtClean="0"/>
            <a:t>іншими</a:t>
          </a:r>
          <a:r>
            <a:rPr lang="ru-RU" sz="1600" dirty="0" smtClean="0"/>
            <a:t> ЦОВВ на </a:t>
          </a:r>
          <a:r>
            <a:rPr lang="ru-RU" sz="1600" dirty="0" err="1" smtClean="0"/>
            <a:t>виконання</a:t>
          </a:r>
          <a:r>
            <a:rPr lang="ru-RU" sz="1600" dirty="0" smtClean="0"/>
            <a:t> </a:t>
          </a:r>
          <a:r>
            <a:rPr lang="ru-RU" sz="1600" dirty="0" err="1" smtClean="0"/>
            <a:t>міжнародних</a:t>
          </a:r>
          <a:r>
            <a:rPr lang="ru-RU" sz="1600" dirty="0" smtClean="0"/>
            <a:t> </a:t>
          </a:r>
          <a:r>
            <a:rPr lang="ru-RU" sz="1600" dirty="0" err="1" smtClean="0"/>
            <a:t>гендерних</a:t>
          </a:r>
          <a:r>
            <a:rPr lang="ru-RU" sz="1600" dirty="0" smtClean="0"/>
            <a:t> </a:t>
          </a:r>
          <a:r>
            <a:rPr lang="ru-RU" sz="1600" dirty="0" err="1" smtClean="0"/>
            <a:t>стратегій</a:t>
          </a:r>
          <a:r>
            <a:rPr lang="ru-RU" sz="1600" dirty="0" smtClean="0"/>
            <a:t>; </a:t>
          </a:r>
          <a:r>
            <a:rPr lang="ru-RU" sz="1600" dirty="0" err="1" smtClean="0"/>
            <a:t>програми</a:t>
          </a:r>
          <a:r>
            <a:rPr lang="ru-RU" sz="1600" dirty="0" smtClean="0"/>
            <a:t> та </a:t>
          </a:r>
          <a:r>
            <a:rPr lang="ru-RU" sz="1600" dirty="0" err="1" smtClean="0"/>
            <a:t>плани</a:t>
          </a:r>
          <a:r>
            <a:rPr lang="ru-RU" sz="1600" dirty="0" smtClean="0"/>
            <a:t> </a:t>
          </a:r>
          <a:r>
            <a:rPr lang="ru-RU" sz="1600" dirty="0" err="1" smtClean="0"/>
            <a:t>місцевих</a:t>
          </a:r>
          <a:r>
            <a:rPr lang="ru-RU" sz="1600" dirty="0" smtClean="0"/>
            <a:t> </a:t>
          </a:r>
          <a:r>
            <a:rPr lang="ru-RU" sz="1600" dirty="0" err="1" smtClean="0"/>
            <a:t>державних</a:t>
          </a:r>
          <a:r>
            <a:rPr lang="ru-RU" sz="1600" dirty="0" smtClean="0"/>
            <a:t> </a:t>
          </a:r>
          <a:r>
            <a:rPr lang="ru-RU" sz="1600" dirty="0" err="1" smtClean="0"/>
            <a:t>адміністрацій</a:t>
          </a:r>
          <a:r>
            <a:rPr lang="ru-RU" sz="1600" dirty="0" smtClean="0"/>
            <a:t> та </a:t>
          </a:r>
          <a:r>
            <a:rPr lang="ru-RU" sz="1600" dirty="0" err="1" smtClean="0"/>
            <a:t>органів</a:t>
          </a:r>
          <a:r>
            <a:rPr lang="ru-RU" sz="1600" dirty="0" smtClean="0"/>
            <a:t> </a:t>
          </a:r>
          <a:r>
            <a:rPr lang="ru-RU" sz="1600" dirty="0" err="1" smtClean="0"/>
            <a:t>місцевого</a:t>
          </a:r>
          <a:r>
            <a:rPr lang="ru-RU" sz="1600" dirty="0" smtClean="0"/>
            <a:t> </a:t>
          </a:r>
          <a:r>
            <a:rPr lang="ru-RU" sz="1600" dirty="0" err="1" smtClean="0"/>
            <a:t>самоврядування</a:t>
          </a:r>
          <a:r>
            <a:rPr lang="ru-RU" sz="1600" dirty="0" smtClean="0"/>
            <a:t> та </a:t>
          </a:r>
          <a:r>
            <a:rPr lang="ru-RU" sz="1600" dirty="0" err="1" smtClean="0"/>
            <a:t>ін</a:t>
          </a:r>
          <a:r>
            <a:rPr lang="ru-RU" sz="1600" dirty="0" smtClean="0"/>
            <a:t>.); </a:t>
          </a:r>
          <a:endParaRPr lang="ru-RU" sz="1600" dirty="0"/>
        </a:p>
      </dgm:t>
    </dgm:pt>
    <dgm:pt modelId="{9E2BECD8-637B-4BBF-9C46-C8A476FA4944}" type="parTrans" cxnId="{D6CCF130-D333-45F7-A002-580BD11E2E4B}">
      <dgm:prSet/>
      <dgm:spPr/>
      <dgm:t>
        <a:bodyPr/>
        <a:lstStyle/>
        <a:p>
          <a:endParaRPr lang="ru-RU"/>
        </a:p>
      </dgm:t>
    </dgm:pt>
    <dgm:pt modelId="{77648577-C3A8-428F-BACC-013D98E5AC6D}" type="sibTrans" cxnId="{D6CCF130-D333-45F7-A002-580BD11E2E4B}">
      <dgm:prSet/>
      <dgm:spPr/>
      <dgm:t>
        <a:bodyPr/>
        <a:lstStyle/>
        <a:p>
          <a:endParaRPr lang="ru-RU"/>
        </a:p>
      </dgm:t>
    </dgm:pt>
    <dgm:pt modelId="{0E61F4B3-7173-40A1-BDC9-906D542D85F4}">
      <dgm:prSet phldrT="[Текст]" custT="1"/>
      <dgm:spPr/>
      <dgm:t>
        <a:bodyPr/>
        <a:lstStyle/>
        <a:p>
          <a:r>
            <a:rPr lang="ru-RU" sz="1600" dirty="0" smtClean="0"/>
            <a:t>3) </a:t>
          </a:r>
          <a:r>
            <a:rPr lang="ru-RU" sz="1600" dirty="0" err="1" smtClean="0"/>
            <a:t>міжнародні</a:t>
          </a:r>
          <a:r>
            <a:rPr lang="ru-RU" sz="1600" dirty="0" smtClean="0"/>
            <a:t> </a:t>
          </a:r>
          <a:r>
            <a:rPr lang="ru-RU" sz="1600" dirty="0" err="1" smtClean="0"/>
            <a:t>акти</a:t>
          </a:r>
          <a:r>
            <a:rPr lang="ru-RU" sz="1600" dirty="0" smtClean="0"/>
            <a:t> (</a:t>
          </a:r>
          <a:r>
            <a:rPr lang="ru-RU" sz="1600" dirty="0" err="1" smtClean="0"/>
            <a:t>загальні</a:t>
          </a:r>
          <a:r>
            <a:rPr lang="ru-RU" sz="1600" dirty="0" smtClean="0"/>
            <a:t> та </a:t>
          </a:r>
          <a:r>
            <a:rPr lang="ru-RU" sz="1600" dirty="0" err="1" smtClean="0"/>
            <a:t>спеціальні</a:t>
          </a:r>
          <a:r>
            <a:rPr lang="ru-RU" sz="1600" dirty="0" smtClean="0"/>
            <a:t> </a:t>
          </a:r>
          <a:r>
            <a:rPr lang="ru-RU" sz="1600" dirty="0" err="1" smtClean="0"/>
            <a:t>міжнародні</a:t>
          </a:r>
          <a:r>
            <a:rPr lang="ru-RU" sz="1600" dirty="0" smtClean="0"/>
            <a:t> </a:t>
          </a:r>
          <a:r>
            <a:rPr lang="ru-RU" sz="1600" dirty="0" err="1" smtClean="0"/>
            <a:t>документи</a:t>
          </a:r>
          <a:r>
            <a:rPr lang="ru-RU" sz="1600" dirty="0" smtClean="0"/>
            <a:t>, </a:t>
          </a:r>
          <a:r>
            <a:rPr lang="ru-RU" sz="1600" dirty="0" err="1" smtClean="0"/>
            <a:t>прийняті</a:t>
          </a:r>
          <a:r>
            <a:rPr lang="ru-RU" sz="1600" dirty="0" smtClean="0"/>
            <a:t> Радою </a:t>
          </a:r>
          <a:r>
            <a:rPr lang="ru-RU" sz="1600" dirty="0" err="1" smtClean="0"/>
            <a:t>Європи</a:t>
          </a:r>
          <a:r>
            <a:rPr lang="ru-RU" sz="1600" dirty="0" smtClean="0"/>
            <a:t>, ООН, </a:t>
          </a:r>
          <a:r>
            <a:rPr lang="ru-RU" sz="1600" dirty="0" err="1" smtClean="0"/>
            <a:t>Європейським</a:t>
          </a:r>
          <a:r>
            <a:rPr lang="ru-RU" sz="1600" dirty="0" smtClean="0"/>
            <a:t> Союзом, ОБСЄ та </a:t>
          </a:r>
          <a:r>
            <a:rPr lang="ru-RU" sz="1600" dirty="0" err="1" smtClean="0"/>
            <a:t>ін</a:t>
          </a:r>
          <a:r>
            <a:rPr lang="ru-RU" sz="1600" dirty="0" smtClean="0"/>
            <a:t>.)</a:t>
          </a:r>
          <a:endParaRPr lang="ru-RU" sz="1600" dirty="0"/>
        </a:p>
      </dgm:t>
    </dgm:pt>
    <dgm:pt modelId="{7055D244-D452-4936-91B9-C9E52AEE048D}" type="parTrans" cxnId="{33183A83-F554-44AF-A01E-521006BFCE1D}">
      <dgm:prSet/>
      <dgm:spPr/>
      <dgm:t>
        <a:bodyPr/>
        <a:lstStyle/>
        <a:p>
          <a:endParaRPr lang="ru-RU"/>
        </a:p>
      </dgm:t>
    </dgm:pt>
    <dgm:pt modelId="{4F4ABC37-9A2C-4444-A817-212D344B599F}" type="sibTrans" cxnId="{33183A83-F554-44AF-A01E-521006BFCE1D}">
      <dgm:prSet/>
      <dgm:spPr/>
      <dgm:t>
        <a:bodyPr/>
        <a:lstStyle/>
        <a:p>
          <a:endParaRPr lang="ru-RU"/>
        </a:p>
      </dgm:t>
    </dgm:pt>
    <dgm:pt modelId="{43079650-458E-469C-8FD4-77DA2A540219}" type="pres">
      <dgm:prSet presAssocID="{EC9B932A-3C1B-4D42-BAB3-009FE92BABDB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A8CEC8C-3C73-4634-B244-FE74AA1B59E6}" type="pres">
      <dgm:prSet presAssocID="{EC9B932A-3C1B-4D42-BAB3-009FE92BABDB}" presName="dummyMaxCanvas" presStyleCnt="0">
        <dgm:presLayoutVars/>
      </dgm:prSet>
      <dgm:spPr/>
    </dgm:pt>
    <dgm:pt modelId="{40154B52-5433-4B38-A4CF-04AB99782A5C}" type="pres">
      <dgm:prSet presAssocID="{EC9B932A-3C1B-4D42-BAB3-009FE92BABDB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99BF03-4E0B-4F50-BAC8-8D854503873C}" type="pres">
      <dgm:prSet presAssocID="{EC9B932A-3C1B-4D42-BAB3-009FE92BABDB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4045F9-9DD8-4911-B2D1-02EBC8949E30}" type="pres">
      <dgm:prSet presAssocID="{EC9B932A-3C1B-4D42-BAB3-009FE92BABDB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32F520-EAA9-47F7-97A9-8C93615A26AE}" type="pres">
      <dgm:prSet presAssocID="{EC9B932A-3C1B-4D42-BAB3-009FE92BABDB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2DE5BF-DCBF-4124-9C03-41B28ABD0D3B}" type="pres">
      <dgm:prSet presAssocID="{EC9B932A-3C1B-4D42-BAB3-009FE92BABDB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2DCB30-B594-4C7E-8A82-87A91DA09CA1}" type="pres">
      <dgm:prSet presAssocID="{EC9B932A-3C1B-4D42-BAB3-009FE92BABDB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1867F8-D972-46D6-A52A-7F5130BD836D}" type="pres">
      <dgm:prSet presAssocID="{EC9B932A-3C1B-4D42-BAB3-009FE92BABDB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6A58FF-0E34-4A2C-BFCD-4A1339EA43F3}" type="pres">
      <dgm:prSet presAssocID="{EC9B932A-3C1B-4D42-BAB3-009FE92BABDB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510F1BA-EBB9-4B05-8CB0-9D296CCB39CC}" type="presOf" srcId="{0E61F4B3-7173-40A1-BDC9-906D542D85F4}" destId="{F06A58FF-0E34-4A2C-BFCD-4A1339EA43F3}" srcOrd="1" destOrd="0" presId="urn:microsoft.com/office/officeart/2005/8/layout/vProcess5"/>
    <dgm:cxn modelId="{D6CCF130-D333-45F7-A002-580BD11E2E4B}" srcId="{EC9B932A-3C1B-4D42-BAB3-009FE92BABDB}" destId="{B87AF62B-1289-4BB3-9631-E67CD107D275}" srcOrd="1" destOrd="0" parTransId="{9E2BECD8-637B-4BBF-9C46-C8A476FA4944}" sibTransId="{77648577-C3A8-428F-BACC-013D98E5AC6D}"/>
    <dgm:cxn modelId="{465C9B21-73CA-49E5-9EC4-9840BB62D964}" type="presOf" srcId="{139FE164-2087-4CFD-B751-EF460BAF79E4}" destId="{A132F520-EAA9-47F7-97A9-8C93615A26AE}" srcOrd="0" destOrd="0" presId="urn:microsoft.com/office/officeart/2005/8/layout/vProcess5"/>
    <dgm:cxn modelId="{33183A83-F554-44AF-A01E-521006BFCE1D}" srcId="{EC9B932A-3C1B-4D42-BAB3-009FE92BABDB}" destId="{0E61F4B3-7173-40A1-BDC9-906D542D85F4}" srcOrd="2" destOrd="0" parTransId="{7055D244-D452-4936-91B9-C9E52AEE048D}" sibTransId="{4F4ABC37-9A2C-4444-A817-212D344B599F}"/>
    <dgm:cxn modelId="{EA1187BC-E12C-44B1-B4CC-19EA358B538D}" type="presOf" srcId="{B87AF62B-1289-4BB3-9631-E67CD107D275}" destId="{F199BF03-4E0B-4F50-BAC8-8D854503873C}" srcOrd="0" destOrd="0" presId="urn:microsoft.com/office/officeart/2005/8/layout/vProcess5"/>
    <dgm:cxn modelId="{70F64EA5-3156-4278-A035-88D03EF2ADFA}" srcId="{EC9B932A-3C1B-4D42-BAB3-009FE92BABDB}" destId="{F930DF9A-C773-4D95-B683-23139EC2308C}" srcOrd="0" destOrd="0" parTransId="{EDCD6EF2-FD35-41C9-ADF6-22753333103E}" sibTransId="{139FE164-2087-4CFD-B751-EF460BAF79E4}"/>
    <dgm:cxn modelId="{CB56499A-D390-4EAE-AAAD-0C32BD2FA655}" type="presOf" srcId="{77648577-C3A8-428F-BACC-013D98E5AC6D}" destId="{B62DE5BF-DCBF-4124-9C03-41B28ABD0D3B}" srcOrd="0" destOrd="0" presId="urn:microsoft.com/office/officeart/2005/8/layout/vProcess5"/>
    <dgm:cxn modelId="{4255FC9B-F8F1-4F99-88AF-290525D0EA05}" type="presOf" srcId="{0E61F4B3-7173-40A1-BDC9-906D542D85F4}" destId="{6D4045F9-9DD8-4911-B2D1-02EBC8949E30}" srcOrd="0" destOrd="0" presId="urn:microsoft.com/office/officeart/2005/8/layout/vProcess5"/>
    <dgm:cxn modelId="{85E36D0C-C05F-4087-95FB-10D04B3106F2}" type="presOf" srcId="{EC9B932A-3C1B-4D42-BAB3-009FE92BABDB}" destId="{43079650-458E-469C-8FD4-77DA2A540219}" srcOrd="0" destOrd="0" presId="urn:microsoft.com/office/officeart/2005/8/layout/vProcess5"/>
    <dgm:cxn modelId="{9A3AC90F-3C4E-40B6-B968-8880FED60514}" type="presOf" srcId="{F930DF9A-C773-4D95-B683-23139EC2308C}" destId="{40154B52-5433-4B38-A4CF-04AB99782A5C}" srcOrd="0" destOrd="0" presId="urn:microsoft.com/office/officeart/2005/8/layout/vProcess5"/>
    <dgm:cxn modelId="{8D55A576-4575-4430-83A0-6A8003619766}" type="presOf" srcId="{F930DF9A-C773-4D95-B683-23139EC2308C}" destId="{2E2DCB30-B594-4C7E-8A82-87A91DA09CA1}" srcOrd="1" destOrd="0" presId="urn:microsoft.com/office/officeart/2005/8/layout/vProcess5"/>
    <dgm:cxn modelId="{0D2DA174-6211-4723-B026-173B45930590}" type="presOf" srcId="{B87AF62B-1289-4BB3-9631-E67CD107D275}" destId="{DA1867F8-D972-46D6-A52A-7F5130BD836D}" srcOrd="1" destOrd="0" presId="urn:microsoft.com/office/officeart/2005/8/layout/vProcess5"/>
    <dgm:cxn modelId="{8BC52E22-0E4E-4868-B2D1-D8DA1021B48E}" type="presParOf" srcId="{43079650-458E-469C-8FD4-77DA2A540219}" destId="{AA8CEC8C-3C73-4634-B244-FE74AA1B59E6}" srcOrd="0" destOrd="0" presId="urn:microsoft.com/office/officeart/2005/8/layout/vProcess5"/>
    <dgm:cxn modelId="{5521BDEC-CFE8-4D05-B4D0-82752CE6D55E}" type="presParOf" srcId="{43079650-458E-469C-8FD4-77DA2A540219}" destId="{40154B52-5433-4B38-A4CF-04AB99782A5C}" srcOrd="1" destOrd="0" presId="urn:microsoft.com/office/officeart/2005/8/layout/vProcess5"/>
    <dgm:cxn modelId="{318947DD-273E-4E2E-B8BE-A8A754337FFF}" type="presParOf" srcId="{43079650-458E-469C-8FD4-77DA2A540219}" destId="{F199BF03-4E0B-4F50-BAC8-8D854503873C}" srcOrd="2" destOrd="0" presId="urn:microsoft.com/office/officeart/2005/8/layout/vProcess5"/>
    <dgm:cxn modelId="{02536F65-6327-43BE-86B3-F84CAC6E1F8A}" type="presParOf" srcId="{43079650-458E-469C-8FD4-77DA2A540219}" destId="{6D4045F9-9DD8-4911-B2D1-02EBC8949E30}" srcOrd="3" destOrd="0" presId="urn:microsoft.com/office/officeart/2005/8/layout/vProcess5"/>
    <dgm:cxn modelId="{439E546C-0EBC-4B8B-8826-9F9C1481709D}" type="presParOf" srcId="{43079650-458E-469C-8FD4-77DA2A540219}" destId="{A132F520-EAA9-47F7-97A9-8C93615A26AE}" srcOrd="4" destOrd="0" presId="urn:microsoft.com/office/officeart/2005/8/layout/vProcess5"/>
    <dgm:cxn modelId="{CC9D75F4-3CB7-4C16-AF9B-2F8C9035F665}" type="presParOf" srcId="{43079650-458E-469C-8FD4-77DA2A540219}" destId="{B62DE5BF-DCBF-4124-9C03-41B28ABD0D3B}" srcOrd="5" destOrd="0" presId="urn:microsoft.com/office/officeart/2005/8/layout/vProcess5"/>
    <dgm:cxn modelId="{9EB34B00-8323-49FF-94E8-AFDDD4B5B268}" type="presParOf" srcId="{43079650-458E-469C-8FD4-77DA2A540219}" destId="{2E2DCB30-B594-4C7E-8A82-87A91DA09CA1}" srcOrd="6" destOrd="0" presId="urn:microsoft.com/office/officeart/2005/8/layout/vProcess5"/>
    <dgm:cxn modelId="{BC0DA9D4-5AB0-47F9-98FA-60FC28A158E2}" type="presParOf" srcId="{43079650-458E-469C-8FD4-77DA2A540219}" destId="{DA1867F8-D972-46D6-A52A-7F5130BD836D}" srcOrd="7" destOrd="0" presId="urn:microsoft.com/office/officeart/2005/8/layout/vProcess5"/>
    <dgm:cxn modelId="{ED5E7A2D-FFD3-4D0B-9AA3-EB2608CCE426}" type="presParOf" srcId="{43079650-458E-469C-8FD4-77DA2A540219}" destId="{F06A58FF-0E34-4A2C-BFCD-4A1339EA43F3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C01960A-DDF8-4F78-8F8F-19137C4F21BA}" type="doc">
      <dgm:prSet loTypeId="urn:microsoft.com/office/officeart/2005/8/layout/vList3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E0B6440-0A18-43B2-B984-BDE706EF5074}">
      <dgm:prSet custT="1"/>
      <dgm:spPr/>
      <dgm:t>
        <a:bodyPr/>
        <a:lstStyle/>
        <a:p>
          <a:pPr algn="l" rtl="0"/>
          <a:r>
            <a:rPr lang="ru-RU" sz="1800" dirty="0" smtClean="0">
              <a:solidFill>
                <a:schemeClr val="tx1"/>
              </a:solidFill>
            </a:rPr>
            <a:t>1) </a:t>
          </a:r>
          <a:r>
            <a:rPr lang="ru-RU" sz="1800" dirty="0" err="1" smtClean="0">
              <a:solidFill>
                <a:schemeClr val="tx1"/>
              </a:solidFill>
            </a:rPr>
            <a:t>рівні</a:t>
          </a:r>
          <a:r>
            <a:rPr lang="ru-RU" sz="1800" dirty="0" smtClean="0">
              <a:solidFill>
                <a:schemeClr val="tx1"/>
              </a:solidFill>
            </a:rPr>
            <a:t> права і </a:t>
          </a:r>
          <a:r>
            <a:rPr lang="ru-RU" sz="1800" dirty="0" err="1" smtClean="0">
              <a:solidFill>
                <a:schemeClr val="tx1"/>
              </a:solidFill>
            </a:rPr>
            <a:t>свободи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громадян</a:t>
          </a:r>
          <a:r>
            <a:rPr lang="ru-RU" sz="1800" dirty="0" smtClean="0">
              <a:solidFill>
                <a:schemeClr val="tx1"/>
              </a:solidFill>
            </a:rPr>
            <a:t> та </a:t>
          </a:r>
          <a:r>
            <a:rPr lang="ru-RU" sz="1800" dirty="0" err="1" smtClean="0">
              <a:solidFill>
                <a:schemeClr val="tx1"/>
              </a:solidFill>
            </a:rPr>
            <a:t>рівність</a:t>
          </a:r>
          <a:r>
            <a:rPr lang="ru-RU" sz="1800" dirty="0" smtClean="0">
              <a:solidFill>
                <a:schemeClr val="tx1"/>
              </a:solidFill>
            </a:rPr>
            <a:t> кожного перед законом (ст. 21); </a:t>
          </a:r>
          <a:endParaRPr lang="ru-RU" sz="1800" dirty="0">
            <a:solidFill>
              <a:schemeClr val="tx1"/>
            </a:solidFill>
          </a:endParaRPr>
        </a:p>
      </dgm:t>
    </dgm:pt>
    <dgm:pt modelId="{1428DF82-24AF-4E97-AB63-3D447CAC106A}" type="parTrans" cxnId="{67A9658C-2DFA-468B-98AD-78D8BCD6B55B}">
      <dgm:prSet/>
      <dgm:spPr/>
      <dgm:t>
        <a:bodyPr/>
        <a:lstStyle/>
        <a:p>
          <a:endParaRPr lang="ru-RU"/>
        </a:p>
      </dgm:t>
    </dgm:pt>
    <dgm:pt modelId="{F72BD354-5162-481C-9422-D8805A882280}" type="sibTrans" cxnId="{67A9658C-2DFA-468B-98AD-78D8BCD6B55B}">
      <dgm:prSet/>
      <dgm:spPr/>
      <dgm:t>
        <a:bodyPr/>
        <a:lstStyle/>
        <a:p>
          <a:endParaRPr lang="ru-RU"/>
        </a:p>
      </dgm:t>
    </dgm:pt>
    <dgm:pt modelId="{11848170-407F-414F-B34F-87CE12F47137}">
      <dgm:prSet custT="1"/>
      <dgm:spPr/>
      <dgm:t>
        <a:bodyPr/>
        <a:lstStyle/>
        <a:p>
          <a:pPr algn="l" rtl="0"/>
          <a:r>
            <a:rPr lang="ru-RU" sz="1800" dirty="0" smtClean="0">
              <a:solidFill>
                <a:schemeClr val="tx1"/>
              </a:solidFill>
            </a:rPr>
            <a:t>2) </a:t>
          </a:r>
          <a:r>
            <a:rPr lang="ru-RU" sz="1800" dirty="0" err="1" smtClean="0">
              <a:solidFill>
                <a:schemeClr val="tx1"/>
              </a:solidFill>
            </a:rPr>
            <a:t>заборону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привілеїв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чи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обмежень</a:t>
          </a:r>
          <a:r>
            <a:rPr lang="ru-RU" sz="1800" dirty="0" smtClean="0">
              <a:solidFill>
                <a:schemeClr val="tx1"/>
              </a:solidFill>
            </a:rPr>
            <a:t> за </a:t>
          </a:r>
          <a:r>
            <a:rPr lang="ru-RU" sz="1800" dirty="0" err="1" smtClean="0">
              <a:solidFill>
                <a:schemeClr val="tx1"/>
              </a:solidFill>
            </a:rPr>
            <a:t>ознаками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раси</a:t>
          </a:r>
          <a:r>
            <a:rPr lang="ru-RU" sz="1800" dirty="0" smtClean="0">
              <a:solidFill>
                <a:schemeClr val="tx1"/>
              </a:solidFill>
            </a:rPr>
            <a:t>, </a:t>
          </a:r>
          <a:r>
            <a:rPr lang="ru-RU" sz="1800" dirty="0" err="1" smtClean="0">
              <a:solidFill>
                <a:schemeClr val="tx1"/>
              </a:solidFill>
            </a:rPr>
            <a:t>кольору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шкіри</a:t>
          </a:r>
          <a:r>
            <a:rPr lang="ru-RU" sz="1800" dirty="0" smtClean="0">
              <a:solidFill>
                <a:schemeClr val="tx1"/>
              </a:solidFill>
            </a:rPr>
            <a:t>, </a:t>
          </a:r>
          <a:r>
            <a:rPr lang="ru-RU" sz="1800" dirty="0" err="1" smtClean="0">
              <a:solidFill>
                <a:schemeClr val="tx1"/>
              </a:solidFill>
            </a:rPr>
            <a:t>політичних</a:t>
          </a:r>
          <a:r>
            <a:rPr lang="ru-RU" sz="1800" dirty="0" smtClean="0">
              <a:solidFill>
                <a:schemeClr val="tx1"/>
              </a:solidFill>
            </a:rPr>
            <a:t>, </a:t>
          </a:r>
          <a:r>
            <a:rPr lang="ru-RU" sz="1800" dirty="0" err="1" smtClean="0">
              <a:solidFill>
                <a:schemeClr val="tx1"/>
              </a:solidFill>
            </a:rPr>
            <a:t>релігійних</a:t>
          </a:r>
          <a:r>
            <a:rPr lang="ru-RU" sz="1800" dirty="0" smtClean="0">
              <a:solidFill>
                <a:schemeClr val="tx1"/>
              </a:solidFill>
            </a:rPr>
            <a:t> та </a:t>
          </a:r>
          <a:r>
            <a:rPr lang="ru-RU" sz="1800" dirty="0" err="1" smtClean="0">
              <a:solidFill>
                <a:schemeClr val="tx1"/>
              </a:solidFill>
            </a:rPr>
            <a:t>інших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переконань</a:t>
          </a:r>
          <a:r>
            <a:rPr lang="ru-RU" sz="1800" dirty="0" smtClean="0">
              <a:solidFill>
                <a:schemeClr val="tx1"/>
              </a:solidFill>
            </a:rPr>
            <a:t>, </a:t>
          </a:r>
          <a:r>
            <a:rPr lang="ru-RU" sz="1800" dirty="0" err="1" smtClean="0">
              <a:solidFill>
                <a:schemeClr val="tx1"/>
              </a:solidFill>
            </a:rPr>
            <a:t>статі</a:t>
          </a:r>
          <a:r>
            <a:rPr lang="ru-RU" sz="1800" dirty="0" smtClean="0">
              <a:solidFill>
                <a:schemeClr val="tx1"/>
              </a:solidFill>
            </a:rPr>
            <a:t>, </a:t>
          </a:r>
          <a:r>
            <a:rPr lang="ru-RU" sz="1800" dirty="0" err="1" smtClean="0">
              <a:solidFill>
                <a:schemeClr val="tx1"/>
              </a:solidFill>
            </a:rPr>
            <a:t>етнічного</a:t>
          </a:r>
          <a:r>
            <a:rPr lang="ru-RU" sz="1800" dirty="0" smtClean="0">
              <a:solidFill>
                <a:schemeClr val="tx1"/>
              </a:solidFill>
            </a:rPr>
            <a:t> та </a:t>
          </a:r>
          <a:r>
            <a:rPr lang="ru-RU" sz="1800" dirty="0" err="1" smtClean="0">
              <a:solidFill>
                <a:schemeClr val="tx1"/>
              </a:solidFill>
            </a:rPr>
            <a:t>соціального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походження</a:t>
          </a:r>
          <a:r>
            <a:rPr lang="ru-RU" sz="1800" dirty="0" smtClean="0">
              <a:solidFill>
                <a:schemeClr val="tx1"/>
              </a:solidFill>
            </a:rPr>
            <a:t>, </a:t>
          </a:r>
          <a:r>
            <a:rPr lang="ru-RU" sz="1800" dirty="0" err="1" smtClean="0">
              <a:solidFill>
                <a:schemeClr val="tx1"/>
              </a:solidFill>
            </a:rPr>
            <a:t>майнового</a:t>
          </a:r>
          <a:r>
            <a:rPr lang="ru-RU" sz="1800" dirty="0" smtClean="0">
              <a:solidFill>
                <a:schemeClr val="tx1"/>
              </a:solidFill>
            </a:rPr>
            <a:t> стану, </a:t>
          </a:r>
          <a:r>
            <a:rPr lang="ru-RU" sz="1800" dirty="0" err="1" smtClean="0">
              <a:solidFill>
                <a:schemeClr val="tx1"/>
              </a:solidFill>
            </a:rPr>
            <a:t>місця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проживання</a:t>
          </a:r>
          <a:r>
            <a:rPr lang="ru-RU" sz="1800" dirty="0" smtClean="0">
              <a:solidFill>
                <a:schemeClr val="tx1"/>
              </a:solidFill>
            </a:rPr>
            <a:t>, за </a:t>
          </a:r>
          <a:r>
            <a:rPr lang="ru-RU" sz="1800" dirty="0" err="1" smtClean="0">
              <a:solidFill>
                <a:schemeClr val="tx1"/>
              </a:solidFill>
            </a:rPr>
            <a:t>мовними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або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іншими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ознаками</a:t>
          </a:r>
          <a:r>
            <a:rPr lang="ru-RU" sz="1800" dirty="0" smtClean="0">
              <a:solidFill>
                <a:schemeClr val="tx1"/>
              </a:solidFill>
            </a:rPr>
            <a:t> (ст. 24); </a:t>
          </a:r>
          <a:endParaRPr lang="ru-RU" sz="1800" dirty="0">
            <a:solidFill>
              <a:schemeClr val="tx1"/>
            </a:solidFill>
          </a:endParaRPr>
        </a:p>
      </dgm:t>
    </dgm:pt>
    <dgm:pt modelId="{7DB1BA7C-881A-4BA6-87BA-CEE4E967098A}" type="parTrans" cxnId="{6FDD9686-0F58-43B6-AF2B-2F5A100AC601}">
      <dgm:prSet/>
      <dgm:spPr/>
      <dgm:t>
        <a:bodyPr/>
        <a:lstStyle/>
        <a:p>
          <a:endParaRPr lang="ru-RU"/>
        </a:p>
      </dgm:t>
    </dgm:pt>
    <dgm:pt modelId="{48AFE623-162A-4231-B198-71EF69D85D7A}" type="sibTrans" cxnId="{6FDD9686-0F58-43B6-AF2B-2F5A100AC601}">
      <dgm:prSet/>
      <dgm:spPr/>
      <dgm:t>
        <a:bodyPr/>
        <a:lstStyle/>
        <a:p>
          <a:endParaRPr lang="ru-RU"/>
        </a:p>
      </dgm:t>
    </dgm:pt>
    <dgm:pt modelId="{8120C4E3-B585-45BF-805E-93771B161FB6}">
      <dgm:prSet custT="1"/>
      <dgm:spPr/>
      <dgm:t>
        <a:bodyPr/>
        <a:lstStyle/>
        <a:p>
          <a:pPr algn="l" rtl="0"/>
          <a:r>
            <a:rPr lang="ru-RU" sz="1800" dirty="0" smtClean="0">
              <a:solidFill>
                <a:schemeClr val="tx1"/>
              </a:solidFill>
            </a:rPr>
            <a:t>3) </a:t>
          </a:r>
          <a:r>
            <a:rPr lang="ru-RU" sz="1800" dirty="0" err="1" smtClean="0">
              <a:solidFill>
                <a:schemeClr val="tx1"/>
              </a:solidFill>
            </a:rPr>
            <a:t>рівність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жінки</a:t>
          </a:r>
          <a:r>
            <a:rPr lang="ru-RU" sz="1800" dirty="0" smtClean="0">
              <a:solidFill>
                <a:schemeClr val="tx1"/>
              </a:solidFill>
            </a:rPr>
            <a:t> і </a:t>
          </a:r>
          <a:r>
            <a:rPr lang="ru-RU" sz="1800" dirty="0" err="1" smtClean="0">
              <a:solidFill>
                <a:schemeClr val="tx1"/>
              </a:solidFill>
            </a:rPr>
            <a:t>чоловіка</a:t>
          </a:r>
          <a:r>
            <a:rPr lang="ru-RU" sz="1800" dirty="0" smtClean="0">
              <a:solidFill>
                <a:schemeClr val="tx1"/>
              </a:solidFill>
            </a:rPr>
            <a:t> (ст. 24). </a:t>
          </a:r>
          <a:r>
            <a:rPr lang="ru-RU" sz="1800" dirty="0" err="1" smtClean="0">
              <a:solidFill>
                <a:schemeClr val="tx1"/>
              </a:solidFill>
            </a:rPr>
            <a:t>Проте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декларування</a:t>
          </a:r>
          <a:r>
            <a:rPr lang="ru-RU" sz="1800" dirty="0" smtClean="0">
              <a:solidFill>
                <a:schemeClr val="tx1"/>
              </a:solidFill>
            </a:rPr>
            <a:t> принципу </a:t>
          </a:r>
          <a:r>
            <a:rPr lang="ru-RU" sz="1800" dirty="0" err="1" smtClean="0">
              <a:solidFill>
                <a:schemeClr val="tx1"/>
              </a:solidFill>
            </a:rPr>
            <a:t>рівності</a:t>
          </a:r>
          <a:r>
            <a:rPr lang="ru-RU" sz="1800" dirty="0" smtClean="0">
              <a:solidFill>
                <a:schemeClr val="tx1"/>
              </a:solidFill>
            </a:rPr>
            <a:t> в </a:t>
          </a:r>
          <a:r>
            <a:rPr lang="ru-RU" sz="1800" dirty="0" err="1" smtClean="0">
              <a:solidFill>
                <a:schemeClr val="tx1"/>
              </a:solidFill>
            </a:rPr>
            <a:t>Конституції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України</a:t>
          </a:r>
          <a:r>
            <a:rPr lang="ru-RU" sz="1800" dirty="0" smtClean="0">
              <a:solidFill>
                <a:schemeClr val="tx1"/>
              </a:solidFill>
            </a:rPr>
            <a:t> не </a:t>
          </a:r>
          <a:r>
            <a:rPr lang="ru-RU" sz="1800" dirty="0" err="1" smtClean="0">
              <a:solidFill>
                <a:schemeClr val="tx1"/>
              </a:solidFill>
            </a:rPr>
            <a:t>забезпечує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реальної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рівності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жінок</a:t>
          </a:r>
          <a:r>
            <a:rPr lang="ru-RU" sz="1800" dirty="0" smtClean="0">
              <a:solidFill>
                <a:schemeClr val="tx1"/>
              </a:solidFill>
            </a:rPr>
            <a:t> і </a:t>
          </a:r>
          <a:r>
            <a:rPr lang="ru-RU" sz="1800" dirty="0" err="1" smtClean="0">
              <a:solidFill>
                <a:schemeClr val="tx1"/>
              </a:solidFill>
            </a:rPr>
            <a:t>чоловіків</a:t>
          </a:r>
          <a:r>
            <a:rPr lang="ru-RU" sz="1800" dirty="0" smtClean="0">
              <a:solidFill>
                <a:schemeClr val="tx1"/>
              </a:solidFill>
            </a:rPr>
            <a:t> у </a:t>
          </a:r>
          <a:r>
            <a:rPr lang="ru-RU" sz="1800" dirty="0" err="1" smtClean="0">
              <a:solidFill>
                <a:schemeClr val="tx1"/>
              </a:solidFill>
            </a:rPr>
            <a:t>суспільстві</a:t>
          </a:r>
          <a:r>
            <a:rPr lang="ru-RU" sz="1800" dirty="0" smtClean="0">
              <a:solidFill>
                <a:schemeClr val="tx1"/>
              </a:solidFill>
            </a:rPr>
            <a:t>. </a:t>
          </a:r>
          <a:endParaRPr lang="ru-RU" sz="1800" dirty="0">
            <a:solidFill>
              <a:schemeClr val="tx1"/>
            </a:solidFill>
          </a:endParaRPr>
        </a:p>
      </dgm:t>
    </dgm:pt>
    <dgm:pt modelId="{A057F646-03A1-42E5-925C-D9F6A7519394}" type="parTrans" cxnId="{A1B11844-AEB1-4D65-901C-77EA10EEBBCA}">
      <dgm:prSet/>
      <dgm:spPr/>
      <dgm:t>
        <a:bodyPr/>
        <a:lstStyle/>
        <a:p>
          <a:endParaRPr lang="ru-RU"/>
        </a:p>
      </dgm:t>
    </dgm:pt>
    <dgm:pt modelId="{7DFD0FC7-71D9-456C-AA00-92B8A1C7BFFE}" type="sibTrans" cxnId="{A1B11844-AEB1-4D65-901C-77EA10EEBBCA}">
      <dgm:prSet/>
      <dgm:spPr/>
      <dgm:t>
        <a:bodyPr/>
        <a:lstStyle/>
        <a:p>
          <a:endParaRPr lang="ru-RU"/>
        </a:p>
      </dgm:t>
    </dgm:pt>
    <dgm:pt modelId="{54D67A06-1865-4B51-A78D-095FA26B68F4}" type="pres">
      <dgm:prSet presAssocID="{2C01960A-DDF8-4F78-8F8F-19137C4F21BA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DF38AFE-28EC-4660-8C19-5B977A608E29}" type="pres">
      <dgm:prSet presAssocID="{FE0B6440-0A18-43B2-B984-BDE706EF5074}" presName="composite" presStyleCnt="0"/>
      <dgm:spPr/>
    </dgm:pt>
    <dgm:pt modelId="{267185F2-044A-43FA-B55A-52040542E4A6}" type="pres">
      <dgm:prSet presAssocID="{FE0B6440-0A18-43B2-B984-BDE706EF5074}" presName="imgShp" presStyleLbl="fgImgPlace1" presStyleIdx="0" presStyleCnt="3" custLinFactNeighborX="-24637"/>
      <dgm:spPr/>
    </dgm:pt>
    <dgm:pt modelId="{22192ACC-CC79-426B-8F93-E665BBA14A88}" type="pres">
      <dgm:prSet presAssocID="{FE0B6440-0A18-43B2-B984-BDE706EF5074}" presName="txShp" presStyleLbl="node1" presStyleIdx="0" presStyleCnt="3" custScaleX="1111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9DB398-6607-4011-BE2E-E66735D1F0E9}" type="pres">
      <dgm:prSet presAssocID="{F72BD354-5162-481C-9422-D8805A882280}" presName="spacing" presStyleCnt="0"/>
      <dgm:spPr/>
    </dgm:pt>
    <dgm:pt modelId="{0AB315CF-D7AD-4634-9D39-B38CAE5F45D6}" type="pres">
      <dgm:prSet presAssocID="{11848170-407F-414F-B34F-87CE12F47137}" presName="composite" presStyleCnt="0"/>
      <dgm:spPr/>
    </dgm:pt>
    <dgm:pt modelId="{63F2725C-7417-47F5-8782-DF1833DBCB87}" type="pres">
      <dgm:prSet presAssocID="{11848170-407F-414F-B34F-87CE12F47137}" presName="imgShp" presStyleLbl="fgImgPlace1" presStyleIdx="1" presStyleCnt="3" custLinFactNeighborX="-29117"/>
      <dgm:spPr/>
    </dgm:pt>
    <dgm:pt modelId="{F15DDF4D-EC12-464B-90FB-5634AFA46A80}" type="pres">
      <dgm:prSet presAssocID="{11848170-407F-414F-B34F-87CE12F47137}" presName="txShp" presStyleLbl="node1" presStyleIdx="1" presStyleCnt="3" custScaleX="1111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14F742-2803-4BF2-B414-960F11504D1D}" type="pres">
      <dgm:prSet presAssocID="{48AFE623-162A-4231-B198-71EF69D85D7A}" presName="spacing" presStyleCnt="0"/>
      <dgm:spPr/>
    </dgm:pt>
    <dgm:pt modelId="{1C4EAEFF-F763-4609-BECF-F63EE0D1818A}" type="pres">
      <dgm:prSet presAssocID="{8120C4E3-B585-45BF-805E-93771B161FB6}" presName="composite" presStyleCnt="0"/>
      <dgm:spPr/>
    </dgm:pt>
    <dgm:pt modelId="{6F266C58-7CC1-4C1D-AACB-E98F46E1397A}" type="pres">
      <dgm:prSet presAssocID="{8120C4E3-B585-45BF-805E-93771B161FB6}" presName="imgShp" presStyleLbl="fgImgPlace1" presStyleIdx="2" presStyleCnt="3" custLinFactNeighborX="-24637"/>
      <dgm:spPr/>
    </dgm:pt>
    <dgm:pt modelId="{F502BA94-4DAB-48DA-A65B-836D87558EC7}" type="pres">
      <dgm:prSet presAssocID="{8120C4E3-B585-45BF-805E-93771B161FB6}" presName="txShp" presStyleLbl="node1" presStyleIdx="2" presStyleCnt="3" custScaleX="1111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9631EC0-4789-4BB8-B11C-F99A5ECB4EF8}" type="presOf" srcId="{2C01960A-DDF8-4F78-8F8F-19137C4F21BA}" destId="{54D67A06-1865-4B51-A78D-095FA26B68F4}" srcOrd="0" destOrd="0" presId="urn:microsoft.com/office/officeart/2005/8/layout/vList3"/>
    <dgm:cxn modelId="{67A9658C-2DFA-468B-98AD-78D8BCD6B55B}" srcId="{2C01960A-DDF8-4F78-8F8F-19137C4F21BA}" destId="{FE0B6440-0A18-43B2-B984-BDE706EF5074}" srcOrd="0" destOrd="0" parTransId="{1428DF82-24AF-4E97-AB63-3D447CAC106A}" sibTransId="{F72BD354-5162-481C-9422-D8805A882280}"/>
    <dgm:cxn modelId="{A1B11844-AEB1-4D65-901C-77EA10EEBBCA}" srcId="{2C01960A-DDF8-4F78-8F8F-19137C4F21BA}" destId="{8120C4E3-B585-45BF-805E-93771B161FB6}" srcOrd="2" destOrd="0" parTransId="{A057F646-03A1-42E5-925C-D9F6A7519394}" sibTransId="{7DFD0FC7-71D9-456C-AA00-92B8A1C7BFFE}"/>
    <dgm:cxn modelId="{6FDD9686-0F58-43B6-AF2B-2F5A100AC601}" srcId="{2C01960A-DDF8-4F78-8F8F-19137C4F21BA}" destId="{11848170-407F-414F-B34F-87CE12F47137}" srcOrd="1" destOrd="0" parTransId="{7DB1BA7C-881A-4BA6-87BA-CEE4E967098A}" sibTransId="{48AFE623-162A-4231-B198-71EF69D85D7A}"/>
    <dgm:cxn modelId="{84CE3527-22CE-4866-88DC-B54B9CB63E8D}" type="presOf" srcId="{8120C4E3-B585-45BF-805E-93771B161FB6}" destId="{F502BA94-4DAB-48DA-A65B-836D87558EC7}" srcOrd="0" destOrd="0" presId="urn:microsoft.com/office/officeart/2005/8/layout/vList3"/>
    <dgm:cxn modelId="{C96778CE-2C4F-461E-B55E-E96C570D88EE}" type="presOf" srcId="{FE0B6440-0A18-43B2-B984-BDE706EF5074}" destId="{22192ACC-CC79-426B-8F93-E665BBA14A88}" srcOrd="0" destOrd="0" presId="urn:microsoft.com/office/officeart/2005/8/layout/vList3"/>
    <dgm:cxn modelId="{DF3581A3-C2C3-499E-8E24-E28877F451B5}" type="presOf" srcId="{11848170-407F-414F-B34F-87CE12F47137}" destId="{F15DDF4D-EC12-464B-90FB-5634AFA46A80}" srcOrd="0" destOrd="0" presId="urn:microsoft.com/office/officeart/2005/8/layout/vList3"/>
    <dgm:cxn modelId="{5F4123C4-CC96-431B-B259-B1A2710C1C71}" type="presParOf" srcId="{54D67A06-1865-4B51-A78D-095FA26B68F4}" destId="{6DF38AFE-28EC-4660-8C19-5B977A608E29}" srcOrd="0" destOrd="0" presId="urn:microsoft.com/office/officeart/2005/8/layout/vList3"/>
    <dgm:cxn modelId="{53E5C99B-22F2-494D-9D44-1A41CD0A8645}" type="presParOf" srcId="{6DF38AFE-28EC-4660-8C19-5B977A608E29}" destId="{267185F2-044A-43FA-B55A-52040542E4A6}" srcOrd="0" destOrd="0" presId="urn:microsoft.com/office/officeart/2005/8/layout/vList3"/>
    <dgm:cxn modelId="{6CC4A10C-ABE1-450C-82DF-D257B0C2C460}" type="presParOf" srcId="{6DF38AFE-28EC-4660-8C19-5B977A608E29}" destId="{22192ACC-CC79-426B-8F93-E665BBA14A88}" srcOrd="1" destOrd="0" presId="urn:microsoft.com/office/officeart/2005/8/layout/vList3"/>
    <dgm:cxn modelId="{DF5156F4-9F02-4EE8-8A9C-81ECC9162D3F}" type="presParOf" srcId="{54D67A06-1865-4B51-A78D-095FA26B68F4}" destId="{E49DB398-6607-4011-BE2E-E66735D1F0E9}" srcOrd="1" destOrd="0" presId="urn:microsoft.com/office/officeart/2005/8/layout/vList3"/>
    <dgm:cxn modelId="{99C77C90-6128-42E2-BC80-A12093DB80B2}" type="presParOf" srcId="{54D67A06-1865-4B51-A78D-095FA26B68F4}" destId="{0AB315CF-D7AD-4634-9D39-B38CAE5F45D6}" srcOrd="2" destOrd="0" presId="urn:microsoft.com/office/officeart/2005/8/layout/vList3"/>
    <dgm:cxn modelId="{84F88A9D-2519-4D46-B631-B55002047BF3}" type="presParOf" srcId="{0AB315CF-D7AD-4634-9D39-B38CAE5F45D6}" destId="{63F2725C-7417-47F5-8782-DF1833DBCB87}" srcOrd="0" destOrd="0" presId="urn:microsoft.com/office/officeart/2005/8/layout/vList3"/>
    <dgm:cxn modelId="{9335990D-6D98-488B-B388-E7308D727E0F}" type="presParOf" srcId="{0AB315CF-D7AD-4634-9D39-B38CAE5F45D6}" destId="{F15DDF4D-EC12-464B-90FB-5634AFA46A80}" srcOrd="1" destOrd="0" presId="urn:microsoft.com/office/officeart/2005/8/layout/vList3"/>
    <dgm:cxn modelId="{1922145A-D8E6-4F15-873E-AE043E06A6F2}" type="presParOf" srcId="{54D67A06-1865-4B51-A78D-095FA26B68F4}" destId="{4214F742-2803-4BF2-B414-960F11504D1D}" srcOrd="3" destOrd="0" presId="urn:microsoft.com/office/officeart/2005/8/layout/vList3"/>
    <dgm:cxn modelId="{E72E2F4D-15DA-44E7-8F81-FE50FA6E4E08}" type="presParOf" srcId="{54D67A06-1865-4B51-A78D-095FA26B68F4}" destId="{1C4EAEFF-F763-4609-BECF-F63EE0D1818A}" srcOrd="4" destOrd="0" presId="urn:microsoft.com/office/officeart/2005/8/layout/vList3"/>
    <dgm:cxn modelId="{3A9C86F8-1EC7-47DE-9D0E-111E191892BC}" type="presParOf" srcId="{1C4EAEFF-F763-4609-BECF-F63EE0D1818A}" destId="{6F266C58-7CC1-4C1D-AACB-E98F46E1397A}" srcOrd="0" destOrd="0" presId="urn:microsoft.com/office/officeart/2005/8/layout/vList3"/>
    <dgm:cxn modelId="{84214409-674C-41CC-8359-F3AA5212C916}" type="presParOf" srcId="{1C4EAEFF-F763-4609-BECF-F63EE0D1818A}" destId="{F502BA94-4DAB-48DA-A65B-836D87558EC7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D3CF21C-99CE-4180-85D2-FD965B3BE336}" type="doc">
      <dgm:prSet loTypeId="urn:microsoft.com/office/officeart/2005/8/layout/process1" loCatId="process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B745F76-57E2-40BA-9576-D57BBB034DD0}">
      <dgm:prSet custT="1"/>
      <dgm:spPr/>
      <dgm:t>
        <a:bodyPr/>
        <a:lstStyle/>
        <a:p>
          <a:pPr rtl="0"/>
          <a:r>
            <a:rPr lang="ru-RU" sz="1400" dirty="0" err="1" smtClean="0">
              <a:solidFill>
                <a:schemeClr val="tx1"/>
              </a:solidFill>
            </a:rPr>
            <a:t>організаційно-правові</a:t>
          </a:r>
          <a:r>
            <a:rPr lang="ru-RU" sz="1400" dirty="0" smtClean="0">
              <a:solidFill>
                <a:schemeClr val="tx1"/>
              </a:solidFill>
            </a:rPr>
            <a:t> засади та </a:t>
          </a:r>
          <a:r>
            <a:rPr lang="ru-RU" sz="1400" dirty="0" err="1" smtClean="0">
              <a:solidFill>
                <a:schemeClr val="tx1"/>
              </a:solidFill>
            </a:rPr>
            <a:t>радикальні</a:t>
          </a:r>
          <a:r>
            <a:rPr lang="ru-RU" sz="1400" dirty="0" smtClean="0">
              <a:solidFill>
                <a:schemeClr val="tx1"/>
              </a:solidFill>
            </a:rPr>
            <a:t> </a:t>
          </a:r>
          <a:r>
            <a:rPr lang="ru-RU" sz="1400" dirty="0" err="1" smtClean="0">
              <a:solidFill>
                <a:schemeClr val="tx1"/>
              </a:solidFill>
            </a:rPr>
            <a:t>методи</a:t>
          </a:r>
          <a:r>
            <a:rPr lang="ru-RU" sz="1400" dirty="0" smtClean="0">
              <a:solidFill>
                <a:schemeClr val="tx1"/>
              </a:solidFill>
            </a:rPr>
            <a:t> </a:t>
          </a:r>
          <a:r>
            <a:rPr lang="ru-RU" sz="1400" dirty="0" err="1" smtClean="0">
              <a:solidFill>
                <a:schemeClr val="tx1"/>
              </a:solidFill>
            </a:rPr>
            <a:t>запобігання</a:t>
          </a:r>
          <a:r>
            <a:rPr lang="ru-RU" sz="1400" dirty="0" smtClean="0">
              <a:solidFill>
                <a:schemeClr val="tx1"/>
              </a:solidFill>
            </a:rPr>
            <a:t> та </a:t>
          </a:r>
          <a:r>
            <a:rPr lang="ru-RU" sz="1400" dirty="0" err="1" smtClean="0">
              <a:solidFill>
                <a:schemeClr val="tx1"/>
              </a:solidFill>
            </a:rPr>
            <a:t>протидії</a:t>
          </a:r>
          <a:r>
            <a:rPr lang="ru-RU" sz="1400" dirty="0" smtClean="0">
              <a:solidFill>
                <a:schemeClr val="tx1"/>
              </a:solidFill>
            </a:rPr>
            <a:t> </a:t>
          </a:r>
          <a:r>
            <a:rPr lang="ru-RU" sz="1400" dirty="0" err="1" smtClean="0">
              <a:solidFill>
                <a:schemeClr val="tx1"/>
              </a:solidFill>
            </a:rPr>
            <a:t>домашньому</a:t>
          </a:r>
          <a:r>
            <a:rPr lang="ru-RU" sz="1400" dirty="0" smtClean="0">
              <a:solidFill>
                <a:schemeClr val="tx1"/>
              </a:solidFill>
            </a:rPr>
            <a:t> </a:t>
          </a:r>
          <a:r>
            <a:rPr lang="ru-RU" sz="1400" dirty="0" err="1" smtClean="0">
              <a:solidFill>
                <a:schemeClr val="tx1"/>
              </a:solidFill>
            </a:rPr>
            <a:t>насильству</a:t>
          </a:r>
          <a:r>
            <a:rPr lang="ru-RU" sz="1400" dirty="0" smtClean="0">
              <a:solidFill>
                <a:schemeClr val="tx1"/>
              </a:solidFill>
            </a:rPr>
            <a:t>;</a:t>
          </a:r>
          <a:endParaRPr lang="ru-RU" sz="1400" dirty="0">
            <a:solidFill>
              <a:schemeClr val="tx1"/>
            </a:solidFill>
          </a:endParaRPr>
        </a:p>
      </dgm:t>
    </dgm:pt>
    <dgm:pt modelId="{FC864360-90A5-45CC-9402-84F4F88A91EE}" type="parTrans" cxnId="{871E5FF4-68DE-4AF8-966A-4A62BBA3B14C}">
      <dgm:prSet/>
      <dgm:spPr/>
      <dgm:t>
        <a:bodyPr/>
        <a:lstStyle/>
        <a:p>
          <a:endParaRPr lang="ru-RU"/>
        </a:p>
      </dgm:t>
    </dgm:pt>
    <dgm:pt modelId="{312C5636-D7D4-4B34-960D-283FE6948211}" type="sibTrans" cxnId="{871E5FF4-68DE-4AF8-966A-4A62BBA3B14C}">
      <dgm:prSet/>
      <dgm:spPr/>
      <dgm:t>
        <a:bodyPr/>
        <a:lstStyle/>
        <a:p>
          <a:endParaRPr lang="ru-RU"/>
        </a:p>
      </dgm:t>
    </dgm:pt>
    <dgm:pt modelId="{C5F17524-AF5A-49A2-905E-AC79E2C42791}">
      <dgm:prSet custT="1"/>
      <dgm:spPr/>
      <dgm:t>
        <a:bodyPr/>
        <a:lstStyle/>
        <a:p>
          <a:pPr rtl="0"/>
          <a:r>
            <a:rPr lang="ru-RU" sz="1400" dirty="0" smtClean="0">
              <a:solidFill>
                <a:schemeClr val="tx1"/>
              </a:solidFill>
            </a:rPr>
            <a:t> </a:t>
          </a:r>
          <a:r>
            <a:rPr lang="ru-RU" sz="1400" dirty="0" err="1" smtClean="0">
              <a:solidFill>
                <a:schemeClr val="tx1"/>
              </a:solidFill>
            </a:rPr>
            <a:t>ефективне</a:t>
          </a:r>
          <a:r>
            <a:rPr lang="ru-RU" sz="1400" dirty="0" smtClean="0">
              <a:solidFill>
                <a:schemeClr val="tx1"/>
              </a:solidFill>
            </a:rPr>
            <a:t> </a:t>
          </a:r>
          <a:r>
            <a:rPr lang="ru-RU" sz="1400" dirty="0" err="1" smtClean="0">
              <a:solidFill>
                <a:schemeClr val="tx1"/>
              </a:solidFill>
            </a:rPr>
            <a:t>реагування</a:t>
          </a:r>
          <a:r>
            <a:rPr lang="ru-RU" sz="1400" dirty="0" smtClean="0">
              <a:solidFill>
                <a:schemeClr val="tx1"/>
              </a:solidFill>
            </a:rPr>
            <a:t> на </a:t>
          </a:r>
          <a:r>
            <a:rPr lang="ru-RU" sz="1400" dirty="0" err="1" smtClean="0">
              <a:solidFill>
                <a:schemeClr val="tx1"/>
              </a:solidFill>
            </a:rPr>
            <a:t>факти</a:t>
          </a:r>
          <a:r>
            <a:rPr lang="ru-RU" sz="1400" dirty="0" smtClean="0">
              <a:solidFill>
                <a:schemeClr val="tx1"/>
              </a:solidFill>
            </a:rPr>
            <a:t> </a:t>
          </a:r>
          <a:r>
            <a:rPr lang="ru-RU" sz="1400" dirty="0" err="1" smtClean="0">
              <a:solidFill>
                <a:schemeClr val="tx1"/>
              </a:solidFill>
            </a:rPr>
            <a:t>домашнього</a:t>
          </a:r>
          <a:r>
            <a:rPr lang="ru-RU" sz="1400" dirty="0" smtClean="0">
              <a:solidFill>
                <a:schemeClr val="tx1"/>
              </a:solidFill>
            </a:rPr>
            <a:t> </a:t>
          </a:r>
          <a:r>
            <a:rPr lang="ru-RU" sz="1400" dirty="0" err="1" smtClean="0">
              <a:solidFill>
                <a:schemeClr val="tx1"/>
              </a:solidFill>
            </a:rPr>
            <a:t>насильства</a:t>
          </a:r>
          <a:r>
            <a:rPr lang="ru-RU" sz="1400" dirty="0" smtClean="0">
              <a:solidFill>
                <a:schemeClr val="tx1"/>
              </a:solidFill>
            </a:rPr>
            <a:t> шляхом </a:t>
          </a:r>
          <a:r>
            <a:rPr lang="ru-RU" sz="1400" dirty="0" err="1" smtClean="0">
              <a:solidFill>
                <a:schemeClr val="tx1"/>
              </a:solidFill>
            </a:rPr>
            <a:t>запровадження</a:t>
          </a:r>
          <a:r>
            <a:rPr lang="ru-RU" sz="1400" dirty="0" smtClean="0">
              <a:solidFill>
                <a:schemeClr val="tx1"/>
              </a:solidFill>
            </a:rPr>
            <a:t> </a:t>
          </a:r>
          <a:r>
            <a:rPr lang="ru-RU" sz="1400" dirty="0" err="1" smtClean="0">
              <a:solidFill>
                <a:schemeClr val="tx1"/>
              </a:solidFill>
            </a:rPr>
            <a:t>механізму</a:t>
          </a:r>
          <a:r>
            <a:rPr lang="ru-RU" sz="1400" dirty="0" smtClean="0">
              <a:solidFill>
                <a:schemeClr val="tx1"/>
              </a:solidFill>
            </a:rPr>
            <a:t> </a:t>
          </a:r>
          <a:r>
            <a:rPr lang="ru-RU" sz="1400" dirty="0" err="1" smtClean="0">
              <a:solidFill>
                <a:schemeClr val="tx1"/>
              </a:solidFill>
            </a:rPr>
            <a:t>взаємодії</a:t>
          </a:r>
          <a:r>
            <a:rPr lang="ru-RU" sz="1400" dirty="0" smtClean="0">
              <a:solidFill>
                <a:schemeClr val="tx1"/>
              </a:solidFill>
            </a:rPr>
            <a:t> </a:t>
          </a:r>
          <a:r>
            <a:rPr lang="ru-RU" sz="1400" dirty="0" err="1" smtClean="0">
              <a:solidFill>
                <a:schemeClr val="tx1"/>
              </a:solidFill>
            </a:rPr>
            <a:t>суб’єктів</a:t>
          </a:r>
          <a:r>
            <a:rPr lang="ru-RU" sz="1400" dirty="0" smtClean="0">
              <a:solidFill>
                <a:schemeClr val="tx1"/>
              </a:solidFill>
            </a:rPr>
            <a:t>; </a:t>
          </a:r>
          <a:endParaRPr lang="ru-RU" sz="1400" dirty="0">
            <a:solidFill>
              <a:schemeClr val="tx1"/>
            </a:solidFill>
          </a:endParaRPr>
        </a:p>
      </dgm:t>
    </dgm:pt>
    <dgm:pt modelId="{D59B9A01-675E-4771-AEAD-AA04D1FE38F8}" type="parTrans" cxnId="{886FF6FA-832C-4C11-BDF7-F4812F19644E}">
      <dgm:prSet/>
      <dgm:spPr/>
      <dgm:t>
        <a:bodyPr/>
        <a:lstStyle/>
        <a:p>
          <a:endParaRPr lang="ru-RU"/>
        </a:p>
      </dgm:t>
    </dgm:pt>
    <dgm:pt modelId="{7691A219-BB98-4CBF-85EE-A9CC15D370A4}" type="sibTrans" cxnId="{886FF6FA-832C-4C11-BDF7-F4812F19644E}">
      <dgm:prSet/>
      <dgm:spPr/>
      <dgm:t>
        <a:bodyPr/>
        <a:lstStyle/>
        <a:p>
          <a:endParaRPr lang="ru-RU"/>
        </a:p>
      </dgm:t>
    </dgm:pt>
    <dgm:pt modelId="{5F4E110C-A8E8-4C44-9070-7B141C6BB4AD}">
      <dgm:prSet custT="1"/>
      <dgm:spPr/>
      <dgm:t>
        <a:bodyPr/>
        <a:lstStyle/>
        <a:p>
          <a:pPr rtl="0"/>
          <a:r>
            <a:rPr lang="ru-RU" sz="1400" dirty="0" err="1" smtClean="0">
              <a:solidFill>
                <a:schemeClr val="tx1"/>
              </a:solidFill>
            </a:rPr>
            <a:t>надання</a:t>
          </a:r>
          <a:r>
            <a:rPr lang="ru-RU" sz="1400" dirty="0" smtClean="0">
              <a:solidFill>
                <a:schemeClr val="tx1"/>
              </a:solidFill>
            </a:rPr>
            <a:t> </a:t>
          </a:r>
          <a:r>
            <a:rPr lang="ru-RU" sz="1400" dirty="0" err="1" smtClean="0">
              <a:solidFill>
                <a:schemeClr val="tx1"/>
              </a:solidFill>
            </a:rPr>
            <a:t>допомоги</a:t>
          </a:r>
          <a:r>
            <a:rPr lang="ru-RU" sz="1400" dirty="0" smtClean="0">
              <a:solidFill>
                <a:schemeClr val="tx1"/>
              </a:solidFill>
            </a:rPr>
            <a:t> та </a:t>
          </a:r>
          <a:r>
            <a:rPr lang="ru-RU" sz="1400" dirty="0" err="1" smtClean="0">
              <a:solidFill>
                <a:schemeClr val="tx1"/>
              </a:solidFill>
            </a:rPr>
            <a:t>захисту</a:t>
          </a:r>
          <a:r>
            <a:rPr lang="ru-RU" sz="1400" dirty="0" smtClean="0">
              <a:solidFill>
                <a:schemeClr val="tx1"/>
              </a:solidFill>
            </a:rPr>
            <a:t> </a:t>
          </a:r>
          <a:r>
            <a:rPr lang="ru-RU" sz="1400" dirty="0" err="1" smtClean="0">
              <a:solidFill>
                <a:schemeClr val="tx1"/>
              </a:solidFill>
            </a:rPr>
            <a:t>постраждалим</a:t>
          </a:r>
          <a:r>
            <a:rPr lang="ru-RU" sz="1400" dirty="0" smtClean="0">
              <a:solidFill>
                <a:schemeClr val="tx1"/>
              </a:solidFill>
            </a:rPr>
            <a:t> особам, </a:t>
          </a:r>
          <a:r>
            <a:rPr lang="ru-RU" sz="1400" dirty="0" err="1" smtClean="0">
              <a:solidFill>
                <a:schemeClr val="tx1"/>
              </a:solidFill>
            </a:rPr>
            <a:t>забезпечення</a:t>
          </a:r>
          <a:r>
            <a:rPr lang="ru-RU" sz="1400" dirty="0" smtClean="0">
              <a:solidFill>
                <a:schemeClr val="tx1"/>
              </a:solidFill>
            </a:rPr>
            <a:t> </a:t>
          </a:r>
          <a:r>
            <a:rPr lang="ru-RU" sz="1400" dirty="0" err="1" smtClean="0">
              <a:solidFill>
                <a:schemeClr val="tx1"/>
              </a:solidFill>
            </a:rPr>
            <a:t>відшкодування</a:t>
          </a:r>
          <a:r>
            <a:rPr lang="ru-RU" sz="1400" dirty="0" smtClean="0">
              <a:solidFill>
                <a:schemeClr val="tx1"/>
              </a:solidFill>
            </a:rPr>
            <a:t> </a:t>
          </a:r>
          <a:r>
            <a:rPr lang="ru-RU" sz="1400" dirty="0" err="1" smtClean="0">
              <a:solidFill>
                <a:schemeClr val="tx1"/>
              </a:solidFill>
            </a:rPr>
            <a:t>шкоди</a:t>
          </a:r>
          <a:r>
            <a:rPr lang="ru-RU" sz="1400" dirty="0" smtClean="0">
              <a:solidFill>
                <a:schemeClr val="tx1"/>
              </a:solidFill>
            </a:rPr>
            <a:t>, </a:t>
          </a:r>
          <a:r>
            <a:rPr lang="ru-RU" sz="1400" dirty="0" err="1" smtClean="0">
              <a:solidFill>
                <a:schemeClr val="tx1"/>
              </a:solidFill>
            </a:rPr>
            <a:t>завданої</a:t>
          </a:r>
          <a:r>
            <a:rPr lang="ru-RU" sz="1400" dirty="0" smtClean="0">
              <a:solidFill>
                <a:schemeClr val="tx1"/>
              </a:solidFill>
            </a:rPr>
            <a:t> </a:t>
          </a:r>
          <a:r>
            <a:rPr lang="ru-RU" sz="1400" dirty="0" err="1" smtClean="0">
              <a:solidFill>
                <a:schemeClr val="tx1"/>
              </a:solidFill>
            </a:rPr>
            <a:t>домашнім</a:t>
          </a:r>
          <a:r>
            <a:rPr lang="ru-RU" sz="1400" dirty="0" smtClean="0">
              <a:solidFill>
                <a:schemeClr val="tx1"/>
              </a:solidFill>
            </a:rPr>
            <a:t> </a:t>
          </a:r>
          <a:r>
            <a:rPr lang="ru-RU" sz="1400" dirty="0" err="1" smtClean="0">
              <a:solidFill>
                <a:schemeClr val="tx1"/>
              </a:solidFill>
            </a:rPr>
            <a:t>насильством</a:t>
          </a:r>
          <a:r>
            <a:rPr lang="ru-RU" sz="1400" dirty="0" smtClean="0">
              <a:solidFill>
                <a:schemeClr val="tx1"/>
              </a:solidFill>
            </a:rPr>
            <a:t>; </a:t>
          </a:r>
          <a:endParaRPr lang="ru-RU" sz="1400" dirty="0">
            <a:solidFill>
              <a:schemeClr val="tx1"/>
            </a:solidFill>
          </a:endParaRPr>
        </a:p>
      </dgm:t>
    </dgm:pt>
    <dgm:pt modelId="{45F6B66D-AA13-426B-91CB-D396BBA8DCAA}" type="parTrans" cxnId="{9271DA1A-51F7-4AAD-BFBB-C6F6846986E1}">
      <dgm:prSet/>
      <dgm:spPr/>
      <dgm:t>
        <a:bodyPr/>
        <a:lstStyle/>
        <a:p>
          <a:endParaRPr lang="ru-RU"/>
        </a:p>
      </dgm:t>
    </dgm:pt>
    <dgm:pt modelId="{4099CB7C-DE59-4D34-9445-27AAD5117888}" type="sibTrans" cxnId="{9271DA1A-51F7-4AAD-BFBB-C6F6846986E1}">
      <dgm:prSet/>
      <dgm:spPr/>
      <dgm:t>
        <a:bodyPr/>
        <a:lstStyle/>
        <a:p>
          <a:endParaRPr lang="ru-RU"/>
        </a:p>
      </dgm:t>
    </dgm:pt>
    <dgm:pt modelId="{9CB30195-0AFB-4F11-8DDC-D4ACCB44CA16}">
      <dgm:prSet custT="1"/>
      <dgm:spPr/>
      <dgm:t>
        <a:bodyPr/>
        <a:lstStyle/>
        <a:p>
          <a:pPr rtl="0"/>
          <a:r>
            <a:rPr lang="ru-RU" sz="1400" dirty="0" err="1" smtClean="0">
              <a:solidFill>
                <a:schemeClr val="tx1"/>
              </a:solidFill>
            </a:rPr>
            <a:t>належне</a:t>
          </a:r>
          <a:r>
            <a:rPr lang="ru-RU" sz="1400" dirty="0" smtClean="0">
              <a:solidFill>
                <a:schemeClr val="tx1"/>
              </a:solidFill>
            </a:rPr>
            <a:t> </a:t>
          </a:r>
          <a:r>
            <a:rPr lang="ru-RU" sz="1400" dirty="0" err="1" smtClean="0">
              <a:solidFill>
                <a:schemeClr val="tx1"/>
              </a:solidFill>
            </a:rPr>
            <a:t>розслідування</a:t>
          </a:r>
          <a:r>
            <a:rPr lang="ru-RU" sz="1400" dirty="0" smtClean="0">
              <a:solidFill>
                <a:schemeClr val="tx1"/>
              </a:solidFill>
            </a:rPr>
            <a:t> </a:t>
          </a:r>
          <a:r>
            <a:rPr lang="ru-RU" sz="1400" dirty="0" err="1" smtClean="0">
              <a:solidFill>
                <a:schemeClr val="tx1"/>
              </a:solidFill>
            </a:rPr>
            <a:t>фактів</a:t>
          </a:r>
          <a:r>
            <a:rPr lang="ru-RU" sz="1400" dirty="0" smtClean="0">
              <a:solidFill>
                <a:schemeClr val="tx1"/>
              </a:solidFill>
            </a:rPr>
            <a:t> </a:t>
          </a:r>
          <a:r>
            <a:rPr lang="ru-RU" sz="1400" dirty="0" err="1" smtClean="0">
              <a:solidFill>
                <a:schemeClr val="tx1"/>
              </a:solidFill>
            </a:rPr>
            <a:t>домашнього</a:t>
          </a:r>
          <a:r>
            <a:rPr lang="ru-RU" sz="1400" dirty="0" smtClean="0">
              <a:solidFill>
                <a:schemeClr val="tx1"/>
              </a:solidFill>
            </a:rPr>
            <a:t> </a:t>
          </a:r>
          <a:r>
            <a:rPr lang="ru-RU" sz="1400" dirty="0" err="1" smtClean="0">
              <a:solidFill>
                <a:schemeClr val="tx1"/>
              </a:solidFill>
            </a:rPr>
            <a:t>насильства</a:t>
          </a:r>
          <a:r>
            <a:rPr lang="ru-RU" sz="1400" dirty="0" smtClean="0">
              <a:solidFill>
                <a:schemeClr val="tx1"/>
              </a:solidFill>
            </a:rPr>
            <a:t>, </a:t>
          </a:r>
          <a:r>
            <a:rPr lang="ru-RU" sz="1400" dirty="0" err="1" smtClean="0">
              <a:solidFill>
                <a:schemeClr val="tx1"/>
              </a:solidFill>
            </a:rPr>
            <a:t>притягнення</a:t>
          </a:r>
          <a:r>
            <a:rPr lang="ru-RU" sz="1400" dirty="0" smtClean="0">
              <a:solidFill>
                <a:schemeClr val="tx1"/>
              </a:solidFill>
            </a:rPr>
            <a:t> </a:t>
          </a:r>
          <a:r>
            <a:rPr lang="ru-RU" sz="1400" dirty="0" err="1" smtClean="0">
              <a:solidFill>
                <a:schemeClr val="tx1"/>
              </a:solidFill>
            </a:rPr>
            <a:t>кривдників</a:t>
          </a:r>
          <a:r>
            <a:rPr lang="ru-RU" sz="1400" dirty="0" smtClean="0">
              <a:solidFill>
                <a:schemeClr val="tx1"/>
              </a:solidFill>
            </a:rPr>
            <a:t> до </a:t>
          </a:r>
          <a:r>
            <a:rPr lang="ru-RU" sz="1400" dirty="0" err="1" smtClean="0">
              <a:solidFill>
                <a:schemeClr val="tx1"/>
              </a:solidFill>
            </a:rPr>
            <a:t>відповідальності</a:t>
          </a:r>
          <a:r>
            <a:rPr lang="ru-RU" sz="1400" dirty="0" smtClean="0">
              <a:solidFill>
                <a:schemeClr val="tx1"/>
              </a:solidFill>
            </a:rPr>
            <a:t> та </a:t>
          </a:r>
          <a:r>
            <a:rPr lang="ru-RU" sz="1400" dirty="0" err="1" smtClean="0">
              <a:solidFill>
                <a:schemeClr val="tx1"/>
              </a:solidFill>
            </a:rPr>
            <a:t>зміну</a:t>
          </a:r>
          <a:r>
            <a:rPr lang="ru-RU" sz="1400" dirty="0" smtClean="0">
              <a:solidFill>
                <a:schemeClr val="tx1"/>
              </a:solidFill>
            </a:rPr>
            <a:t> </a:t>
          </a:r>
          <a:r>
            <a:rPr lang="ru-RU" sz="1400" dirty="0" err="1" smtClean="0">
              <a:solidFill>
                <a:schemeClr val="tx1"/>
              </a:solidFill>
            </a:rPr>
            <a:t>їх</a:t>
          </a:r>
          <a:r>
            <a:rPr lang="ru-RU" sz="1400" dirty="0" smtClean="0">
              <a:solidFill>
                <a:schemeClr val="tx1"/>
              </a:solidFill>
            </a:rPr>
            <a:t> </a:t>
          </a:r>
          <a:r>
            <a:rPr lang="ru-RU" sz="1400" dirty="0" err="1" smtClean="0">
              <a:solidFill>
                <a:schemeClr val="tx1"/>
              </a:solidFill>
            </a:rPr>
            <a:t>поведінки</a:t>
          </a:r>
          <a:r>
            <a:rPr lang="ru-RU" sz="1400" dirty="0" smtClean="0">
              <a:solidFill>
                <a:schemeClr val="tx1"/>
              </a:solidFill>
            </a:rPr>
            <a:t>. </a:t>
          </a:r>
          <a:endParaRPr lang="ru-RU" sz="1400" dirty="0">
            <a:solidFill>
              <a:schemeClr val="tx1"/>
            </a:solidFill>
          </a:endParaRPr>
        </a:p>
      </dgm:t>
    </dgm:pt>
    <dgm:pt modelId="{285A264C-5450-4708-B2B4-8D13F0A499EF}" type="parTrans" cxnId="{D431C22D-77B2-46B1-86BB-47008B2507F1}">
      <dgm:prSet/>
      <dgm:spPr/>
      <dgm:t>
        <a:bodyPr/>
        <a:lstStyle/>
        <a:p>
          <a:endParaRPr lang="ru-RU"/>
        </a:p>
      </dgm:t>
    </dgm:pt>
    <dgm:pt modelId="{4418FD3E-9A58-406F-A836-6A16D1B34748}" type="sibTrans" cxnId="{D431C22D-77B2-46B1-86BB-47008B2507F1}">
      <dgm:prSet/>
      <dgm:spPr/>
      <dgm:t>
        <a:bodyPr/>
        <a:lstStyle/>
        <a:p>
          <a:endParaRPr lang="ru-RU"/>
        </a:p>
      </dgm:t>
    </dgm:pt>
    <dgm:pt modelId="{C21F044A-4390-4B1F-BB22-09362F5F8D0D}" type="pres">
      <dgm:prSet presAssocID="{ED3CF21C-99CE-4180-85D2-FD965B3BE33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D181ADD-0177-4FD5-9B5F-41680B58A189}" type="pres">
      <dgm:prSet presAssocID="{BB745F76-57E2-40BA-9576-D57BBB034DD0}" presName="node" presStyleLbl="node1" presStyleIdx="0" presStyleCnt="4" custScaleX="1480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913ADA-0AAC-42E8-BA56-CFCBD1893E4A}" type="pres">
      <dgm:prSet presAssocID="{312C5636-D7D4-4B34-960D-283FE6948211}" presName="sibTrans" presStyleLbl="sibTrans2D1" presStyleIdx="0" presStyleCnt="3"/>
      <dgm:spPr/>
      <dgm:t>
        <a:bodyPr/>
        <a:lstStyle/>
        <a:p>
          <a:endParaRPr lang="ru-RU"/>
        </a:p>
      </dgm:t>
    </dgm:pt>
    <dgm:pt modelId="{F90A00A3-9487-40E3-8B6B-10EA71D73FE2}" type="pres">
      <dgm:prSet presAssocID="{312C5636-D7D4-4B34-960D-283FE6948211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A8992D6F-CA54-4890-ADC0-68E4A662DEBC}" type="pres">
      <dgm:prSet presAssocID="{C5F17524-AF5A-49A2-905E-AC79E2C42791}" presName="node" presStyleLbl="node1" presStyleIdx="1" presStyleCnt="4" custScaleX="1480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005B26-E5D8-4924-A28C-08169D50A782}" type="pres">
      <dgm:prSet presAssocID="{7691A219-BB98-4CBF-85EE-A9CC15D370A4}" presName="sibTrans" presStyleLbl="sibTrans2D1" presStyleIdx="1" presStyleCnt="3"/>
      <dgm:spPr/>
      <dgm:t>
        <a:bodyPr/>
        <a:lstStyle/>
        <a:p>
          <a:endParaRPr lang="ru-RU"/>
        </a:p>
      </dgm:t>
    </dgm:pt>
    <dgm:pt modelId="{2D101172-5305-4217-BD48-9AAAE7E52E69}" type="pres">
      <dgm:prSet presAssocID="{7691A219-BB98-4CBF-85EE-A9CC15D370A4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9FB7A6C2-5E45-41FC-96D3-2EAE68A1644C}" type="pres">
      <dgm:prSet presAssocID="{5F4E110C-A8E8-4C44-9070-7B141C6BB4AD}" presName="node" presStyleLbl="node1" presStyleIdx="2" presStyleCnt="4" custScaleX="1480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155B62-1408-4153-BCB5-E59363CA0ECD}" type="pres">
      <dgm:prSet presAssocID="{4099CB7C-DE59-4D34-9445-27AAD5117888}" presName="sibTrans" presStyleLbl="sibTrans2D1" presStyleIdx="2" presStyleCnt="3"/>
      <dgm:spPr/>
      <dgm:t>
        <a:bodyPr/>
        <a:lstStyle/>
        <a:p>
          <a:endParaRPr lang="ru-RU"/>
        </a:p>
      </dgm:t>
    </dgm:pt>
    <dgm:pt modelId="{F1CA8CF8-A98D-47BC-953F-D88C324F18E6}" type="pres">
      <dgm:prSet presAssocID="{4099CB7C-DE59-4D34-9445-27AAD5117888}" presName="connectorText" presStyleLbl="sibTrans2D1" presStyleIdx="2" presStyleCnt="3"/>
      <dgm:spPr/>
      <dgm:t>
        <a:bodyPr/>
        <a:lstStyle/>
        <a:p>
          <a:endParaRPr lang="ru-RU"/>
        </a:p>
      </dgm:t>
    </dgm:pt>
    <dgm:pt modelId="{57622E45-B0D3-43C0-850B-0B46000C1A1B}" type="pres">
      <dgm:prSet presAssocID="{9CB30195-0AFB-4F11-8DDC-D4ACCB44CA16}" presName="node" presStyleLbl="node1" presStyleIdx="3" presStyleCnt="4" custScaleX="1480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6280364-7FF1-4B10-93B5-A3CB4C696F0B}" type="presOf" srcId="{5F4E110C-A8E8-4C44-9070-7B141C6BB4AD}" destId="{9FB7A6C2-5E45-41FC-96D3-2EAE68A1644C}" srcOrd="0" destOrd="0" presId="urn:microsoft.com/office/officeart/2005/8/layout/process1"/>
    <dgm:cxn modelId="{B787E185-EDA9-4B3A-A7AD-E7AB8CFFF718}" type="presOf" srcId="{ED3CF21C-99CE-4180-85D2-FD965B3BE336}" destId="{C21F044A-4390-4B1F-BB22-09362F5F8D0D}" srcOrd="0" destOrd="0" presId="urn:microsoft.com/office/officeart/2005/8/layout/process1"/>
    <dgm:cxn modelId="{D431C22D-77B2-46B1-86BB-47008B2507F1}" srcId="{ED3CF21C-99CE-4180-85D2-FD965B3BE336}" destId="{9CB30195-0AFB-4F11-8DDC-D4ACCB44CA16}" srcOrd="3" destOrd="0" parTransId="{285A264C-5450-4708-B2B4-8D13F0A499EF}" sibTransId="{4418FD3E-9A58-406F-A836-6A16D1B34748}"/>
    <dgm:cxn modelId="{C59FB18C-D67A-4D5B-B553-909F3337C7CB}" type="presOf" srcId="{4099CB7C-DE59-4D34-9445-27AAD5117888}" destId="{7D155B62-1408-4153-BCB5-E59363CA0ECD}" srcOrd="0" destOrd="0" presId="urn:microsoft.com/office/officeart/2005/8/layout/process1"/>
    <dgm:cxn modelId="{5B572E0F-78DA-46D6-BE56-4F2E9BFD10C3}" type="presOf" srcId="{7691A219-BB98-4CBF-85EE-A9CC15D370A4}" destId="{2D101172-5305-4217-BD48-9AAAE7E52E69}" srcOrd="1" destOrd="0" presId="urn:microsoft.com/office/officeart/2005/8/layout/process1"/>
    <dgm:cxn modelId="{886FF6FA-832C-4C11-BDF7-F4812F19644E}" srcId="{ED3CF21C-99CE-4180-85D2-FD965B3BE336}" destId="{C5F17524-AF5A-49A2-905E-AC79E2C42791}" srcOrd="1" destOrd="0" parTransId="{D59B9A01-675E-4771-AEAD-AA04D1FE38F8}" sibTransId="{7691A219-BB98-4CBF-85EE-A9CC15D370A4}"/>
    <dgm:cxn modelId="{8B16C975-29FB-4BE3-B902-1483D2366BED}" type="presOf" srcId="{9CB30195-0AFB-4F11-8DDC-D4ACCB44CA16}" destId="{57622E45-B0D3-43C0-850B-0B46000C1A1B}" srcOrd="0" destOrd="0" presId="urn:microsoft.com/office/officeart/2005/8/layout/process1"/>
    <dgm:cxn modelId="{ED4D701E-FE13-49EA-AB84-15A1031F86CA}" type="presOf" srcId="{7691A219-BB98-4CBF-85EE-A9CC15D370A4}" destId="{7C005B26-E5D8-4924-A28C-08169D50A782}" srcOrd="0" destOrd="0" presId="urn:microsoft.com/office/officeart/2005/8/layout/process1"/>
    <dgm:cxn modelId="{746C66AC-E8F9-46E5-BDFC-90402CD1B550}" type="presOf" srcId="{BB745F76-57E2-40BA-9576-D57BBB034DD0}" destId="{5D181ADD-0177-4FD5-9B5F-41680B58A189}" srcOrd="0" destOrd="0" presId="urn:microsoft.com/office/officeart/2005/8/layout/process1"/>
    <dgm:cxn modelId="{430D9324-EF3B-4CE8-96A7-0621579A9029}" type="presOf" srcId="{C5F17524-AF5A-49A2-905E-AC79E2C42791}" destId="{A8992D6F-CA54-4890-ADC0-68E4A662DEBC}" srcOrd="0" destOrd="0" presId="urn:microsoft.com/office/officeart/2005/8/layout/process1"/>
    <dgm:cxn modelId="{7E63C9E6-AF48-4795-B0A5-0235ED1ADD12}" type="presOf" srcId="{312C5636-D7D4-4B34-960D-283FE6948211}" destId="{F6913ADA-0AAC-42E8-BA56-CFCBD1893E4A}" srcOrd="0" destOrd="0" presId="urn:microsoft.com/office/officeart/2005/8/layout/process1"/>
    <dgm:cxn modelId="{9271DA1A-51F7-4AAD-BFBB-C6F6846986E1}" srcId="{ED3CF21C-99CE-4180-85D2-FD965B3BE336}" destId="{5F4E110C-A8E8-4C44-9070-7B141C6BB4AD}" srcOrd="2" destOrd="0" parTransId="{45F6B66D-AA13-426B-91CB-D396BBA8DCAA}" sibTransId="{4099CB7C-DE59-4D34-9445-27AAD5117888}"/>
    <dgm:cxn modelId="{459774D8-02EB-4CB7-85F5-1AC94D70BFE1}" type="presOf" srcId="{312C5636-D7D4-4B34-960D-283FE6948211}" destId="{F90A00A3-9487-40E3-8B6B-10EA71D73FE2}" srcOrd="1" destOrd="0" presId="urn:microsoft.com/office/officeart/2005/8/layout/process1"/>
    <dgm:cxn modelId="{9C56D854-BB0E-4635-9DB2-FF7C48FC15AB}" type="presOf" srcId="{4099CB7C-DE59-4D34-9445-27AAD5117888}" destId="{F1CA8CF8-A98D-47BC-953F-D88C324F18E6}" srcOrd="1" destOrd="0" presId="urn:microsoft.com/office/officeart/2005/8/layout/process1"/>
    <dgm:cxn modelId="{871E5FF4-68DE-4AF8-966A-4A62BBA3B14C}" srcId="{ED3CF21C-99CE-4180-85D2-FD965B3BE336}" destId="{BB745F76-57E2-40BA-9576-D57BBB034DD0}" srcOrd="0" destOrd="0" parTransId="{FC864360-90A5-45CC-9402-84F4F88A91EE}" sibTransId="{312C5636-D7D4-4B34-960D-283FE6948211}"/>
    <dgm:cxn modelId="{EAEF6005-3B8C-4914-9E02-5C1D60543436}" type="presParOf" srcId="{C21F044A-4390-4B1F-BB22-09362F5F8D0D}" destId="{5D181ADD-0177-4FD5-9B5F-41680B58A189}" srcOrd="0" destOrd="0" presId="urn:microsoft.com/office/officeart/2005/8/layout/process1"/>
    <dgm:cxn modelId="{1FB927D9-45E1-4150-818A-226999443721}" type="presParOf" srcId="{C21F044A-4390-4B1F-BB22-09362F5F8D0D}" destId="{F6913ADA-0AAC-42E8-BA56-CFCBD1893E4A}" srcOrd="1" destOrd="0" presId="urn:microsoft.com/office/officeart/2005/8/layout/process1"/>
    <dgm:cxn modelId="{50000B70-D863-45C5-A347-AC79A0325AFD}" type="presParOf" srcId="{F6913ADA-0AAC-42E8-BA56-CFCBD1893E4A}" destId="{F90A00A3-9487-40E3-8B6B-10EA71D73FE2}" srcOrd="0" destOrd="0" presId="urn:microsoft.com/office/officeart/2005/8/layout/process1"/>
    <dgm:cxn modelId="{16DEF391-5F76-4FF7-BBAF-3ECF8AA9B42C}" type="presParOf" srcId="{C21F044A-4390-4B1F-BB22-09362F5F8D0D}" destId="{A8992D6F-CA54-4890-ADC0-68E4A662DEBC}" srcOrd="2" destOrd="0" presId="urn:microsoft.com/office/officeart/2005/8/layout/process1"/>
    <dgm:cxn modelId="{791968F9-809C-4803-A7B0-F8D456C9ECB7}" type="presParOf" srcId="{C21F044A-4390-4B1F-BB22-09362F5F8D0D}" destId="{7C005B26-E5D8-4924-A28C-08169D50A782}" srcOrd="3" destOrd="0" presId="urn:microsoft.com/office/officeart/2005/8/layout/process1"/>
    <dgm:cxn modelId="{9E52700F-A4C8-4654-9297-4816970A52F6}" type="presParOf" srcId="{7C005B26-E5D8-4924-A28C-08169D50A782}" destId="{2D101172-5305-4217-BD48-9AAAE7E52E69}" srcOrd="0" destOrd="0" presId="urn:microsoft.com/office/officeart/2005/8/layout/process1"/>
    <dgm:cxn modelId="{29B46DC4-DD4D-47C5-98CB-E4DA280F7EFF}" type="presParOf" srcId="{C21F044A-4390-4B1F-BB22-09362F5F8D0D}" destId="{9FB7A6C2-5E45-41FC-96D3-2EAE68A1644C}" srcOrd="4" destOrd="0" presId="urn:microsoft.com/office/officeart/2005/8/layout/process1"/>
    <dgm:cxn modelId="{412FD56F-96F8-40D8-8E8F-82B5A5F0A116}" type="presParOf" srcId="{C21F044A-4390-4B1F-BB22-09362F5F8D0D}" destId="{7D155B62-1408-4153-BCB5-E59363CA0ECD}" srcOrd="5" destOrd="0" presId="urn:microsoft.com/office/officeart/2005/8/layout/process1"/>
    <dgm:cxn modelId="{5DEFE385-C8B5-4AD2-A142-A32D1A7556F4}" type="presParOf" srcId="{7D155B62-1408-4153-BCB5-E59363CA0ECD}" destId="{F1CA8CF8-A98D-47BC-953F-D88C324F18E6}" srcOrd="0" destOrd="0" presId="urn:microsoft.com/office/officeart/2005/8/layout/process1"/>
    <dgm:cxn modelId="{FF13FB2F-C0C6-482F-9766-72707D6DF8AC}" type="presParOf" srcId="{C21F044A-4390-4B1F-BB22-09362F5F8D0D}" destId="{57622E45-B0D3-43C0-850B-0B46000C1A1B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6A854E5-3330-44BC-BAFC-28B564CB1475}" type="doc">
      <dgm:prSet loTypeId="urn:microsoft.com/office/officeart/2005/8/layout/vProcess5" loCatId="process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1DE3F79-940E-4E65-8870-5988B26D7B6D}">
      <dgm:prSet/>
      <dgm:spPr/>
      <dgm:t>
        <a:bodyPr/>
        <a:lstStyle/>
        <a:p>
          <a:pPr rtl="0"/>
          <a:r>
            <a:rPr lang="ru-RU" dirty="0" smtClean="0">
              <a:solidFill>
                <a:schemeClr val="tx1"/>
              </a:solidFill>
            </a:rPr>
            <a:t>У </a:t>
          </a:r>
          <a:r>
            <a:rPr lang="ru-RU" dirty="0" err="1" smtClean="0">
              <a:solidFill>
                <a:schemeClr val="tx1"/>
              </a:solidFill>
            </a:rPr>
            <a:t>перехідних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положеннях</a:t>
          </a:r>
          <a:r>
            <a:rPr lang="ru-RU" dirty="0" smtClean="0">
              <a:solidFill>
                <a:schemeClr val="tx1"/>
              </a:solidFill>
            </a:rPr>
            <a:t> Закону </a:t>
          </a:r>
          <a:r>
            <a:rPr lang="ru-RU" dirty="0" err="1" smtClean="0">
              <a:solidFill>
                <a:schemeClr val="tx1"/>
              </a:solidFill>
            </a:rPr>
            <a:t>України</a:t>
          </a:r>
          <a:r>
            <a:rPr lang="ru-RU" dirty="0" smtClean="0">
              <a:solidFill>
                <a:schemeClr val="tx1"/>
              </a:solidFill>
            </a:rPr>
            <a:t> «Про </a:t>
          </a:r>
          <a:r>
            <a:rPr lang="ru-RU" dirty="0" err="1" smtClean="0">
              <a:solidFill>
                <a:schemeClr val="tx1"/>
              </a:solidFill>
            </a:rPr>
            <a:t>запобігання</a:t>
          </a:r>
          <a:r>
            <a:rPr lang="ru-RU" dirty="0" smtClean="0">
              <a:solidFill>
                <a:schemeClr val="tx1"/>
              </a:solidFill>
            </a:rPr>
            <a:t> та </a:t>
          </a:r>
          <a:r>
            <a:rPr lang="ru-RU" dirty="0" err="1" smtClean="0">
              <a:solidFill>
                <a:schemeClr val="tx1"/>
              </a:solidFill>
            </a:rPr>
            <a:t>протидію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домашньому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насильству</a:t>
          </a:r>
          <a:r>
            <a:rPr lang="ru-RU" dirty="0" smtClean="0">
              <a:solidFill>
                <a:schemeClr val="tx1"/>
              </a:solidFill>
            </a:rPr>
            <a:t>» </a:t>
          </a:r>
          <a:r>
            <a:rPr lang="ru-RU" dirty="0" err="1" smtClean="0">
              <a:solidFill>
                <a:schemeClr val="tx1"/>
              </a:solidFill>
            </a:rPr>
            <a:t>від</a:t>
          </a:r>
          <a:r>
            <a:rPr lang="ru-RU" dirty="0" smtClean="0">
              <a:solidFill>
                <a:schemeClr val="tx1"/>
              </a:solidFill>
            </a:rPr>
            <a:t> 07 </a:t>
          </a:r>
          <a:r>
            <a:rPr lang="ru-RU" dirty="0" err="1" smtClean="0">
              <a:solidFill>
                <a:schemeClr val="tx1"/>
              </a:solidFill>
            </a:rPr>
            <a:t>грудня</a:t>
          </a:r>
          <a:r>
            <a:rPr lang="ru-RU" dirty="0" smtClean="0">
              <a:solidFill>
                <a:schemeClr val="tx1"/>
              </a:solidFill>
            </a:rPr>
            <a:t> 2017 р. </a:t>
          </a:r>
          <a:r>
            <a:rPr lang="ru-RU" dirty="0" err="1" smtClean="0">
              <a:solidFill>
                <a:schemeClr val="tx1"/>
              </a:solidFill>
            </a:rPr>
            <a:t>передбачено</a:t>
          </a:r>
          <a:r>
            <a:rPr lang="ru-RU" dirty="0" smtClean="0">
              <a:solidFill>
                <a:schemeClr val="tx1"/>
              </a:solidFill>
            </a:rPr>
            <a:t> низку норм для </a:t>
          </a:r>
          <a:r>
            <a:rPr lang="ru-RU" dirty="0" err="1" smtClean="0">
              <a:solidFill>
                <a:schemeClr val="tx1"/>
              </a:solidFill>
            </a:rPr>
            <a:t>удосконалення</a:t>
          </a:r>
          <a:r>
            <a:rPr lang="ru-RU" dirty="0" smtClean="0">
              <a:solidFill>
                <a:schemeClr val="tx1"/>
              </a:solidFill>
            </a:rPr>
            <a:t> та </a:t>
          </a:r>
          <a:r>
            <a:rPr lang="ru-RU" dirty="0" err="1" smtClean="0">
              <a:solidFill>
                <a:schemeClr val="tx1"/>
              </a:solidFill>
            </a:rPr>
            <a:t>приведення</a:t>
          </a:r>
          <a:r>
            <a:rPr lang="ru-RU" dirty="0" smtClean="0">
              <a:solidFill>
                <a:schemeClr val="tx1"/>
              </a:solidFill>
            </a:rPr>
            <a:t> Закону </a:t>
          </a:r>
          <a:r>
            <a:rPr lang="ru-RU" dirty="0" err="1" smtClean="0">
              <a:solidFill>
                <a:schemeClr val="tx1"/>
              </a:solidFill>
            </a:rPr>
            <a:t>України</a:t>
          </a:r>
          <a:r>
            <a:rPr lang="ru-RU" dirty="0" smtClean="0">
              <a:solidFill>
                <a:schemeClr val="tx1"/>
              </a:solidFill>
            </a:rPr>
            <a:t> «Про </a:t>
          </a:r>
          <a:r>
            <a:rPr lang="ru-RU" dirty="0" err="1" smtClean="0">
              <a:solidFill>
                <a:schemeClr val="tx1"/>
              </a:solidFill>
            </a:rPr>
            <a:t>забезпечення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рівних</a:t>
          </a:r>
          <a:r>
            <a:rPr lang="ru-RU" dirty="0" smtClean="0">
              <a:solidFill>
                <a:schemeClr val="tx1"/>
              </a:solidFill>
            </a:rPr>
            <a:t> прав та </a:t>
          </a:r>
          <a:r>
            <a:rPr lang="ru-RU" dirty="0" err="1" smtClean="0">
              <a:solidFill>
                <a:schemeClr val="tx1"/>
              </a:solidFill>
            </a:rPr>
            <a:t>можливостей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жінок</a:t>
          </a:r>
          <a:r>
            <a:rPr lang="ru-RU" dirty="0" smtClean="0">
              <a:solidFill>
                <a:schemeClr val="tx1"/>
              </a:solidFill>
            </a:rPr>
            <a:t> і </a:t>
          </a:r>
          <a:r>
            <a:rPr lang="ru-RU" dirty="0" err="1" smtClean="0">
              <a:solidFill>
                <a:schemeClr val="tx1"/>
              </a:solidFill>
            </a:rPr>
            <a:t>чоловіків</a:t>
          </a:r>
          <a:r>
            <a:rPr lang="ru-RU" dirty="0" smtClean="0">
              <a:solidFill>
                <a:schemeClr val="tx1"/>
              </a:solidFill>
            </a:rPr>
            <a:t>» у </a:t>
          </a:r>
          <a:r>
            <a:rPr lang="ru-RU" dirty="0" err="1" smtClean="0">
              <a:solidFill>
                <a:schemeClr val="tx1"/>
              </a:solidFill>
            </a:rPr>
            <a:t>відповідність</a:t>
          </a:r>
          <a:r>
            <a:rPr lang="ru-RU" dirty="0" smtClean="0">
              <a:solidFill>
                <a:schemeClr val="tx1"/>
              </a:solidFill>
            </a:rPr>
            <a:t> до </a:t>
          </a:r>
          <a:r>
            <a:rPr lang="ru-RU" dirty="0" err="1" smtClean="0">
              <a:solidFill>
                <a:schemeClr val="tx1"/>
              </a:solidFill>
            </a:rPr>
            <a:t>Стамбульської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конвенції</a:t>
          </a:r>
          <a:r>
            <a:rPr lang="ru-RU" dirty="0" smtClean="0">
              <a:solidFill>
                <a:schemeClr val="tx1"/>
              </a:solidFill>
            </a:rPr>
            <a:t>.</a:t>
          </a:r>
          <a:endParaRPr lang="ru-RU" dirty="0">
            <a:solidFill>
              <a:schemeClr val="tx1"/>
            </a:solidFill>
          </a:endParaRPr>
        </a:p>
      </dgm:t>
    </dgm:pt>
    <dgm:pt modelId="{55080FCA-615F-41D0-A4F9-407ED9D9900D}" type="parTrans" cxnId="{9F4FD45F-8D09-45F4-AF20-F5C60A4D92E7}">
      <dgm:prSet/>
      <dgm:spPr/>
      <dgm:t>
        <a:bodyPr/>
        <a:lstStyle/>
        <a:p>
          <a:endParaRPr lang="ru-RU"/>
        </a:p>
      </dgm:t>
    </dgm:pt>
    <dgm:pt modelId="{34BCA624-BE56-4271-B996-43412C4208C6}" type="sibTrans" cxnId="{9F4FD45F-8D09-45F4-AF20-F5C60A4D92E7}">
      <dgm:prSet/>
      <dgm:spPr/>
      <dgm:t>
        <a:bodyPr/>
        <a:lstStyle/>
        <a:p>
          <a:endParaRPr lang="ru-RU"/>
        </a:p>
      </dgm:t>
    </dgm:pt>
    <dgm:pt modelId="{4C9538E2-BB4B-4CF2-B65D-D00AEA172974}">
      <dgm:prSet/>
      <dgm:spPr/>
      <dgm:t>
        <a:bodyPr/>
        <a:lstStyle/>
        <a:p>
          <a:pPr rtl="0"/>
          <a:r>
            <a:rPr lang="ru-RU" dirty="0" err="1" smtClean="0">
              <a:solidFill>
                <a:schemeClr val="tx1"/>
              </a:solidFill>
            </a:rPr>
            <a:t>Удосконалено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перелік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суб’єктів</a:t>
          </a:r>
          <a:r>
            <a:rPr lang="ru-RU" dirty="0" smtClean="0">
              <a:solidFill>
                <a:schemeClr val="tx1"/>
              </a:solidFill>
            </a:rPr>
            <a:t>, </a:t>
          </a:r>
          <a:r>
            <a:rPr lang="ru-RU" dirty="0" err="1" smtClean="0">
              <a:solidFill>
                <a:schemeClr val="tx1"/>
              </a:solidFill>
            </a:rPr>
            <a:t>що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здійснюють</a:t>
          </a:r>
          <a:r>
            <a:rPr lang="ru-RU" dirty="0" smtClean="0">
              <a:solidFill>
                <a:schemeClr val="tx1"/>
              </a:solidFill>
            </a:rPr>
            <a:t> заходи у </a:t>
          </a:r>
          <a:r>
            <a:rPr lang="ru-RU" dirty="0" err="1" smtClean="0">
              <a:solidFill>
                <a:schemeClr val="tx1"/>
              </a:solidFill>
            </a:rPr>
            <a:t>сфері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запобігання</a:t>
          </a:r>
          <a:r>
            <a:rPr lang="ru-RU" dirty="0" smtClean="0">
              <a:solidFill>
                <a:schemeClr val="tx1"/>
              </a:solidFill>
            </a:rPr>
            <a:t> та </a:t>
          </a:r>
          <a:r>
            <a:rPr lang="ru-RU" dirty="0" err="1" smtClean="0">
              <a:solidFill>
                <a:schemeClr val="tx1"/>
              </a:solidFill>
            </a:rPr>
            <a:t>протидії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насильству</a:t>
          </a:r>
          <a:r>
            <a:rPr lang="ru-RU" dirty="0" smtClean="0">
              <a:solidFill>
                <a:schemeClr val="tx1"/>
              </a:solidFill>
            </a:rPr>
            <a:t> за </a:t>
          </a:r>
          <a:r>
            <a:rPr lang="ru-RU" dirty="0" err="1" smtClean="0">
              <a:solidFill>
                <a:schemeClr val="tx1"/>
              </a:solidFill>
            </a:rPr>
            <a:t>ознакою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статі</a:t>
          </a:r>
          <a:r>
            <a:rPr lang="ru-RU" dirty="0" smtClean="0">
              <a:solidFill>
                <a:schemeClr val="tx1"/>
              </a:solidFill>
            </a:rPr>
            <a:t>, а </a:t>
          </a:r>
          <a:r>
            <a:rPr lang="ru-RU" dirty="0" err="1" smtClean="0">
              <a:solidFill>
                <a:schemeClr val="tx1"/>
              </a:solidFill>
            </a:rPr>
            <a:t>також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розширено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повноваження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Кабінету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Міністрів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України</a:t>
          </a:r>
          <a:r>
            <a:rPr lang="ru-RU" dirty="0" smtClean="0">
              <a:solidFill>
                <a:schemeClr val="tx1"/>
              </a:solidFill>
            </a:rPr>
            <a:t>, омбудсмена, </a:t>
          </a:r>
          <a:r>
            <a:rPr lang="ru-RU" dirty="0" err="1" smtClean="0">
              <a:solidFill>
                <a:schemeClr val="tx1"/>
              </a:solidFill>
            </a:rPr>
            <a:t>Міністерства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соціальної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політики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України</a:t>
          </a:r>
          <a:r>
            <a:rPr lang="ru-RU" dirty="0" smtClean="0">
              <a:solidFill>
                <a:schemeClr val="tx1"/>
              </a:solidFill>
            </a:rPr>
            <a:t>. </a:t>
          </a:r>
          <a:r>
            <a:rPr lang="ru-RU" dirty="0" err="1" smtClean="0">
              <a:solidFill>
                <a:schemeClr val="tx1"/>
              </a:solidFill>
            </a:rPr>
            <a:t>Визначено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повноваження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центрів</a:t>
          </a:r>
          <a:r>
            <a:rPr lang="ru-RU" dirty="0" smtClean="0">
              <a:solidFill>
                <a:schemeClr val="tx1"/>
              </a:solidFill>
            </a:rPr>
            <a:t> з </a:t>
          </a:r>
          <a:r>
            <a:rPr lang="ru-RU" dirty="0" err="1" smtClean="0">
              <a:solidFill>
                <a:schemeClr val="tx1"/>
              </a:solidFill>
            </a:rPr>
            <a:t>надання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безоплатної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вторинної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правової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допомоги</a:t>
          </a:r>
          <a:r>
            <a:rPr lang="ru-RU" dirty="0" smtClean="0">
              <a:solidFill>
                <a:schemeClr val="tx1"/>
              </a:solidFill>
            </a:rPr>
            <a:t> у </a:t>
          </a:r>
          <a:r>
            <a:rPr lang="ru-RU" dirty="0" err="1" smtClean="0">
              <a:solidFill>
                <a:schemeClr val="tx1"/>
              </a:solidFill>
            </a:rPr>
            <a:t>цій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сфері</a:t>
          </a:r>
          <a:r>
            <a:rPr lang="ru-RU" dirty="0" smtClean="0">
              <a:solidFill>
                <a:schemeClr val="tx1"/>
              </a:solidFill>
            </a:rPr>
            <a:t> та </a:t>
          </a:r>
          <a:r>
            <a:rPr lang="ru-RU" dirty="0" err="1" smtClean="0">
              <a:solidFill>
                <a:schemeClr val="tx1"/>
              </a:solidFill>
            </a:rPr>
            <a:t>передбачено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утворення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загальних</a:t>
          </a:r>
          <a:r>
            <a:rPr lang="ru-RU" dirty="0" smtClean="0">
              <a:solidFill>
                <a:schemeClr val="tx1"/>
              </a:solidFill>
            </a:rPr>
            <a:t> та </a:t>
          </a:r>
          <a:r>
            <a:rPr lang="ru-RU" dirty="0" err="1" smtClean="0">
              <a:solidFill>
                <a:schemeClr val="tx1"/>
              </a:solidFill>
            </a:rPr>
            <a:t>спеціалізованих</a:t>
          </a:r>
          <a:r>
            <a:rPr lang="ru-RU" dirty="0" smtClean="0">
              <a:solidFill>
                <a:schemeClr val="tx1"/>
              </a:solidFill>
            </a:rPr>
            <a:t> служб </a:t>
          </a:r>
          <a:r>
            <a:rPr lang="ru-RU" dirty="0" err="1" smtClean="0">
              <a:solidFill>
                <a:schemeClr val="tx1"/>
              </a:solidFill>
            </a:rPr>
            <a:t>підтримки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постраждалих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осіб</a:t>
          </a:r>
          <a:r>
            <a:rPr lang="ru-RU" dirty="0" smtClean="0">
              <a:solidFill>
                <a:schemeClr val="tx1"/>
              </a:solidFill>
            </a:rPr>
            <a:t>. </a:t>
          </a:r>
          <a:endParaRPr lang="ru-RU" dirty="0">
            <a:solidFill>
              <a:schemeClr val="tx1"/>
            </a:solidFill>
          </a:endParaRPr>
        </a:p>
      </dgm:t>
    </dgm:pt>
    <dgm:pt modelId="{00BDA63E-5276-4B0E-A50B-7AA227E1BC8A}" type="parTrans" cxnId="{F7850A48-8EE6-4D98-AEF1-54F6A2D2300F}">
      <dgm:prSet/>
      <dgm:spPr/>
      <dgm:t>
        <a:bodyPr/>
        <a:lstStyle/>
        <a:p>
          <a:endParaRPr lang="ru-RU"/>
        </a:p>
      </dgm:t>
    </dgm:pt>
    <dgm:pt modelId="{96A5290F-F81F-4DAF-9D80-6697F22A3BE1}" type="sibTrans" cxnId="{F7850A48-8EE6-4D98-AEF1-54F6A2D2300F}">
      <dgm:prSet/>
      <dgm:spPr/>
      <dgm:t>
        <a:bodyPr/>
        <a:lstStyle/>
        <a:p>
          <a:endParaRPr lang="ru-RU"/>
        </a:p>
      </dgm:t>
    </dgm:pt>
    <dgm:pt modelId="{2788E5E9-A5F1-4715-ACB9-CA05EA20C6A2}">
      <dgm:prSet/>
      <dgm:spPr/>
      <dgm:t>
        <a:bodyPr/>
        <a:lstStyle/>
        <a:p>
          <a:pPr rtl="0"/>
          <a:r>
            <a:rPr lang="ru-RU" dirty="0" smtClean="0">
              <a:solidFill>
                <a:schemeClr val="tx1"/>
              </a:solidFill>
            </a:rPr>
            <a:t>Закон </a:t>
          </a:r>
          <a:r>
            <a:rPr lang="ru-RU" dirty="0" err="1" smtClean="0">
              <a:solidFill>
                <a:schemeClr val="tx1"/>
              </a:solidFill>
            </a:rPr>
            <a:t>доповнено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Розділом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en-US" dirty="0" smtClean="0">
              <a:solidFill>
                <a:schemeClr val="tx1"/>
              </a:solidFill>
            </a:rPr>
            <a:t>V-1 «</a:t>
          </a:r>
          <a:r>
            <a:rPr lang="ru-RU" dirty="0" err="1" smtClean="0">
              <a:solidFill>
                <a:schemeClr val="tx1"/>
              </a:solidFill>
            </a:rPr>
            <a:t>Запобігання</a:t>
          </a:r>
          <a:r>
            <a:rPr lang="ru-RU" dirty="0" smtClean="0">
              <a:solidFill>
                <a:schemeClr val="tx1"/>
              </a:solidFill>
            </a:rPr>
            <a:t> та </a:t>
          </a:r>
          <a:r>
            <a:rPr lang="ru-RU" dirty="0" err="1" smtClean="0">
              <a:solidFill>
                <a:schemeClr val="tx1"/>
              </a:solidFill>
            </a:rPr>
            <a:t>протидія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насильству</a:t>
          </a:r>
          <a:r>
            <a:rPr lang="ru-RU" dirty="0" smtClean="0">
              <a:solidFill>
                <a:schemeClr val="tx1"/>
              </a:solidFill>
            </a:rPr>
            <a:t> за </a:t>
          </a:r>
          <a:r>
            <a:rPr lang="ru-RU" dirty="0" err="1" smtClean="0">
              <a:solidFill>
                <a:schemeClr val="tx1"/>
              </a:solidFill>
            </a:rPr>
            <a:t>ознакою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статі</a:t>
          </a:r>
          <a:r>
            <a:rPr lang="ru-RU" dirty="0" smtClean="0">
              <a:solidFill>
                <a:schemeClr val="tx1"/>
              </a:solidFill>
            </a:rPr>
            <a:t>».</a:t>
          </a:r>
          <a:endParaRPr lang="ru-RU" dirty="0">
            <a:solidFill>
              <a:schemeClr val="tx1"/>
            </a:solidFill>
          </a:endParaRPr>
        </a:p>
      </dgm:t>
    </dgm:pt>
    <dgm:pt modelId="{E8765241-5A09-49AB-944D-AD72D7888D7A}" type="parTrans" cxnId="{681618A4-49F1-4B04-990D-0200428FCC15}">
      <dgm:prSet/>
      <dgm:spPr/>
      <dgm:t>
        <a:bodyPr/>
        <a:lstStyle/>
        <a:p>
          <a:endParaRPr lang="ru-RU"/>
        </a:p>
      </dgm:t>
    </dgm:pt>
    <dgm:pt modelId="{A4DF9CAC-007B-4F7D-855C-B8BF38138C5D}" type="sibTrans" cxnId="{681618A4-49F1-4B04-990D-0200428FCC15}">
      <dgm:prSet/>
      <dgm:spPr/>
      <dgm:t>
        <a:bodyPr/>
        <a:lstStyle/>
        <a:p>
          <a:endParaRPr lang="ru-RU"/>
        </a:p>
      </dgm:t>
    </dgm:pt>
    <dgm:pt modelId="{62DF561D-A65E-486A-AE70-1055CEFE4CD8}" type="pres">
      <dgm:prSet presAssocID="{E6A854E5-3330-44BC-BAFC-28B564CB147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23C1A5C-38FF-4568-BD3F-D86A1C897065}" type="pres">
      <dgm:prSet presAssocID="{E6A854E5-3330-44BC-BAFC-28B564CB1475}" presName="dummyMaxCanvas" presStyleCnt="0">
        <dgm:presLayoutVars/>
      </dgm:prSet>
      <dgm:spPr/>
    </dgm:pt>
    <dgm:pt modelId="{90D33B53-4E36-4BEC-B0F8-4077FDAEFF18}" type="pres">
      <dgm:prSet presAssocID="{E6A854E5-3330-44BC-BAFC-28B564CB1475}" presName="ThreeNodes_1" presStyleLbl="node1" presStyleIdx="0" presStyleCnt="3" custScaleY="995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E772AA-F7F6-4E29-9570-97E31E362E5E}" type="pres">
      <dgm:prSet presAssocID="{E6A854E5-3330-44BC-BAFC-28B564CB1475}" presName="ThreeNodes_2" presStyleLbl="node1" presStyleIdx="1" presStyleCnt="3" custScaleY="144630" custLinFactNeighborX="-1707" custLinFactNeighborY="134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0C9B75-5065-4D26-8B37-40BB093BBDFA}" type="pres">
      <dgm:prSet presAssocID="{E6A854E5-3330-44BC-BAFC-28B564CB1475}" presName="ThreeNodes_3" presStyleLbl="node1" presStyleIdx="2" presStyleCnt="3" custScaleY="60726" custLinFactNeighborX="-394" custLinFactNeighborY="109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151AF0-A310-42DA-9DDE-60F656722009}" type="pres">
      <dgm:prSet presAssocID="{E6A854E5-3330-44BC-BAFC-28B564CB1475}" presName="ThreeConn_1-2" presStyleLbl="fgAccFollowNode1" presStyleIdx="0" presStyleCnt="2" custLinFactNeighborX="-6631" custLinFactNeighborY="110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B7E645-E4FB-438B-B965-B40464345ECF}" type="pres">
      <dgm:prSet presAssocID="{E6A854E5-3330-44BC-BAFC-28B564CB1475}" presName="ThreeConn_2-3" presStyleLbl="fgAccFollowNode1" presStyleIdx="1" presStyleCnt="2" custLinFactNeighborX="-24315" custLinFactNeighborY="508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67551A-AF46-479F-B027-AACD4EC1845B}" type="pres">
      <dgm:prSet presAssocID="{E6A854E5-3330-44BC-BAFC-28B564CB1475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6FB789-5CA2-4647-B8F5-CFE971709E69}" type="pres">
      <dgm:prSet presAssocID="{E6A854E5-3330-44BC-BAFC-28B564CB1475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70EF9E-C149-4FC9-98B9-F93B389F12C1}" type="pres">
      <dgm:prSet presAssocID="{E6A854E5-3330-44BC-BAFC-28B564CB1475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B1BC9CF-A8E9-4FA0-8C81-5F5C5B5C966C}" type="presOf" srcId="{34BCA624-BE56-4271-B996-43412C4208C6}" destId="{80151AF0-A310-42DA-9DDE-60F656722009}" srcOrd="0" destOrd="0" presId="urn:microsoft.com/office/officeart/2005/8/layout/vProcess5"/>
    <dgm:cxn modelId="{9F4FD45F-8D09-45F4-AF20-F5C60A4D92E7}" srcId="{E6A854E5-3330-44BC-BAFC-28B564CB1475}" destId="{51DE3F79-940E-4E65-8870-5988B26D7B6D}" srcOrd="0" destOrd="0" parTransId="{55080FCA-615F-41D0-A4F9-407ED9D9900D}" sibTransId="{34BCA624-BE56-4271-B996-43412C4208C6}"/>
    <dgm:cxn modelId="{DB32A428-BEFA-4F01-A60B-B3A6F6F34473}" type="presOf" srcId="{51DE3F79-940E-4E65-8870-5988B26D7B6D}" destId="{C867551A-AF46-479F-B027-AACD4EC1845B}" srcOrd="1" destOrd="0" presId="urn:microsoft.com/office/officeart/2005/8/layout/vProcess5"/>
    <dgm:cxn modelId="{681618A4-49F1-4B04-990D-0200428FCC15}" srcId="{E6A854E5-3330-44BC-BAFC-28B564CB1475}" destId="{2788E5E9-A5F1-4715-ACB9-CA05EA20C6A2}" srcOrd="2" destOrd="0" parTransId="{E8765241-5A09-49AB-944D-AD72D7888D7A}" sibTransId="{A4DF9CAC-007B-4F7D-855C-B8BF38138C5D}"/>
    <dgm:cxn modelId="{EA209908-6D13-4C4F-959E-8F54EF9F94CF}" type="presOf" srcId="{51DE3F79-940E-4E65-8870-5988B26D7B6D}" destId="{90D33B53-4E36-4BEC-B0F8-4077FDAEFF18}" srcOrd="0" destOrd="0" presId="urn:microsoft.com/office/officeart/2005/8/layout/vProcess5"/>
    <dgm:cxn modelId="{1649DA2C-87D7-45BD-9F39-178C1CC1CAC1}" type="presOf" srcId="{96A5290F-F81F-4DAF-9D80-6697F22A3BE1}" destId="{FFB7E645-E4FB-438B-B965-B40464345ECF}" srcOrd="0" destOrd="0" presId="urn:microsoft.com/office/officeart/2005/8/layout/vProcess5"/>
    <dgm:cxn modelId="{D32EEB40-572F-472A-967A-AF7268C1C479}" type="presOf" srcId="{2788E5E9-A5F1-4715-ACB9-CA05EA20C6A2}" destId="{0870EF9E-C149-4FC9-98B9-F93B389F12C1}" srcOrd="1" destOrd="0" presId="urn:microsoft.com/office/officeart/2005/8/layout/vProcess5"/>
    <dgm:cxn modelId="{84B2A003-7123-4E8B-8C36-822625876BAD}" type="presOf" srcId="{E6A854E5-3330-44BC-BAFC-28B564CB1475}" destId="{62DF561D-A65E-486A-AE70-1055CEFE4CD8}" srcOrd="0" destOrd="0" presId="urn:microsoft.com/office/officeart/2005/8/layout/vProcess5"/>
    <dgm:cxn modelId="{F7850A48-8EE6-4D98-AEF1-54F6A2D2300F}" srcId="{E6A854E5-3330-44BC-BAFC-28B564CB1475}" destId="{4C9538E2-BB4B-4CF2-B65D-D00AEA172974}" srcOrd="1" destOrd="0" parTransId="{00BDA63E-5276-4B0E-A50B-7AA227E1BC8A}" sibTransId="{96A5290F-F81F-4DAF-9D80-6697F22A3BE1}"/>
    <dgm:cxn modelId="{699CCBB2-CEE8-4613-8B19-DCA84A995802}" type="presOf" srcId="{4C9538E2-BB4B-4CF2-B65D-D00AEA172974}" destId="{496FB789-5CA2-4647-B8F5-CFE971709E69}" srcOrd="1" destOrd="0" presId="urn:microsoft.com/office/officeart/2005/8/layout/vProcess5"/>
    <dgm:cxn modelId="{8A93BEF7-6144-4C6F-BCDC-EB342AFD0CB5}" type="presOf" srcId="{2788E5E9-A5F1-4715-ACB9-CA05EA20C6A2}" destId="{2A0C9B75-5065-4D26-8B37-40BB093BBDFA}" srcOrd="0" destOrd="0" presId="urn:microsoft.com/office/officeart/2005/8/layout/vProcess5"/>
    <dgm:cxn modelId="{589D368B-2981-4D39-87AE-B8F8810EDAC8}" type="presOf" srcId="{4C9538E2-BB4B-4CF2-B65D-D00AEA172974}" destId="{93E772AA-F7F6-4E29-9570-97E31E362E5E}" srcOrd="0" destOrd="0" presId="urn:microsoft.com/office/officeart/2005/8/layout/vProcess5"/>
    <dgm:cxn modelId="{3D53D1D5-5722-4797-B4B8-2429556A8C93}" type="presParOf" srcId="{62DF561D-A65E-486A-AE70-1055CEFE4CD8}" destId="{623C1A5C-38FF-4568-BD3F-D86A1C897065}" srcOrd="0" destOrd="0" presId="urn:microsoft.com/office/officeart/2005/8/layout/vProcess5"/>
    <dgm:cxn modelId="{DDD9442B-1EC4-43EF-85DC-4FAF634714F6}" type="presParOf" srcId="{62DF561D-A65E-486A-AE70-1055CEFE4CD8}" destId="{90D33B53-4E36-4BEC-B0F8-4077FDAEFF18}" srcOrd="1" destOrd="0" presId="urn:microsoft.com/office/officeart/2005/8/layout/vProcess5"/>
    <dgm:cxn modelId="{F53B66BD-C449-410C-BF2D-D3681FB4DF02}" type="presParOf" srcId="{62DF561D-A65E-486A-AE70-1055CEFE4CD8}" destId="{93E772AA-F7F6-4E29-9570-97E31E362E5E}" srcOrd="2" destOrd="0" presId="urn:microsoft.com/office/officeart/2005/8/layout/vProcess5"/>
    <dgm:cxn modelId="{2EBD0DB8-6F4B-4AB7-8B53-A65E4A4A118A}" type="presParOf" srcId="{62DF561D-A65E-486A-AE70-1055CEFE4CD8}" destId="{2A0C9B75-5065-4D26-8B37-40BB093BBDFA}" srcOrd="3" destOrd="0" presId="urn:microsoft.com/office/officeart/2005/8/layout/vProcess5"/>
    <dgm:cxn modelId="{6DCD74F4-52B4-4C8C-8E1C-FE8AC093F6B1}" type="presParOf" srcId="{62DF561D-A65E-486A-AE70-1055CEFE4CD8}" destId="{80151AF0-A310-42DA-9DDE-60F656722009}" srcOrd="4" destOrd="0" presId="urn:microsoft.com/office/officeart/2005/8/layout/vProcess5"/>
    <dgm:cxn modelId="{05FEB3BA-C580-48D5-81C7-7F2355073B45}" type="presParOf" srcId="{62DF561D-A65E-486A-AE70-1055CEFE4CD8}" destId="{FFB7E645-E4FB-438B-B965-B40464345ECF}" srcOrd="5" destOrd="0" presId="urn:microsoft.com/office/officeart/2005/8/layout/vProcess5"/>
    <dgm:cxn modelId="{90364245-BB55-44FD-BCE2-8DA3A61B9FF9}" type="presParOf" srcId="{62DF561D-A65E-486A-AE70-1055CEFE4CD8}" destId="{C867551A-AF46-479F-B027-AACD4EC1845B}" srcOrd="6" destOrd="0" presId="urn:microsoft.com/office/officeart/2005/8/layout/vProcess5"/>
    <dgm:cxn modelId="{2E23D3B0-4D22-464F-983F-46AA3E3310C6}" type="presParOf" srcId="{62DF561D-A65E-486A-AE70-1055CEFE4CD8}" destId="{496FB789-5CA2-4647-B8F5-CFE971709E69}" srcOrd="7" destOrd="0" presId="urn:microsoft.com/office/officeart/2005/8/layout/vProcess5"/>
    <dgm:cxn modelId="{CE6AE4B2-20D6-4B41-9B8B-02748DFBBF4E}" type="presParOf" srcId="{62DF561D-A65E-486A-AE70-1055CEFE4CD8}" destId="{0870EF9E-C149-4FC9-98B9-F93B389F12C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4A32B7B-CDCE-447A-A1E0-B2917CB34D75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95CAD02-ACB2-415F-9F7D-882627D178E5}">
      <dgm:prSet phldrT="[Текст]" custT="1"/>
      <dgm:spPr/>
      <dgm:t>
        <a:bodyPr/>
        <a:lstStyle/>
        <a:p>
          <a:r>
            <a:rPr lang="ru-RU" sz="1800" b="1" dirty="0" smtClean="0"/>
            <a:t>Метою </a:t>
          </a:r>
          <a:r>
            <a:rPr lang="ru-RU" sz="1800" b="1" dirty="0" err="1" smtClean="0"/>
            <a:t>цього</a:t>
          </a:r>
          <a:r>
            <a:rPr lang="ru-RU" sz="1800" b="1" dirty="0" smtClean="0"/>
            <a:t> Закону є </a:t>
          </a:r>
          <a:r>
            <a:rPr lang="ru-RU" sz="1800" b="1" dirty="0" err="1" smtClean="0"/>
            <a:t>досягнення</a:t>
          </a:r>
          <a:r>
            <a:rPr lang="ru-RU" sz="1800" b="1" dirty="0" smtClean="0"/>
            <a:t> паритетного становища </a:t>
          </a:r>
          <a:r>
            <a:rPr lang="ru-RU" sz="1800" b="1" dirty="0" err="1" smtClean="0"/>
            <a:t>жінок</a:t>
          </a:r>
          <a:r>
            <a:rPr lang="ru-RU" sz="1800" b="1" dirty="0" smtClean="0"/>
            <a:t> і </a:t>
          </a:r>
          <a:r>
            <a:rPr lang="ru-RU" sz="1800" b="1" dirty="0" err="1" smtClean="0"/>
            <a:t>чоловіків</a:t>
          </a:r>
          <a:r>
            <a:rPr lang="ru-RU" sz="1800" b="1" dirty="0" smtClean="0"/>
            <a:t> у </a:t>
          </a:r>
          <a:r>
            <a:rPr lang="ru-RU" sz="1800" b="1" dirty="0" err="1" smtClean="0"/>
            <a:t>всіх</a:t>
          </a:r>
          <a:r>
            <a:rPr lang="ru-RU" sz="1800" b="1" dirty="0" smtClean="0"/>
            <a:t> сферах </a:t>
          </a:r>
          <a:r>
            <a:rPr lang="ru-RU" sz="1800" b="1" dirty="0" err="1" smtClean="0"/>
            <a:t>життєдіяльності</a:t>
          </a:r>
          <a:r>
            <a:rPr lang="ru-RU" sz="1800" b="1" dirty="0" smtClean="0"/>
            <a:t> </a:t>
          </a:r>
          <a:r>
            <a:rPr lang="ru-RU" sz="1800" b="1" dirty="0" err="1" smtClean="0"/>
            <a:t>суспільства</a:t>
          </a:r>
          <a:endParaRPr lang="ru-RU" sz="1800" b="1" dirty="0"/>
        </a:p>
      </dgm:t>
    </dgm:pt>
    <dgm:pt modelId="{A2227E0D-346A-4FEB-ABC6-C1F823113DD8}" type="parTrans" cxnId="{4C3FC768-7DA6-4CAB-B887-EB621DE43EDA}">
      <dgm:prSet/>
      <dgm:spPr/>
      <dgm:t>
        <a:bodyPr/>
        <a:lstStyle/>
        <a:p>
          <a:endParaRPr lang="ru-RU"/>
        </a:p>
      </dgm:t>
    </dgm:pt>
    <dgm:pt modelId="{2D915D6F-3DEA-400B-828E-23B89453CC38}" type="sibTrans" cxnId="{4C3FC768-7DA6-4CAB-B887-EB621DE43EDA}">
      <dgm:prSet/>
      <dgm:spPr/>
      <dgm:t>
        <a:bodyPr/>
        <a:lstStyle/>
        <a:p>
          <a:endParaRPr lang="ru-RU"/>
        </a:p>
      </dgm:t>
    </dgm:pt>
    <dgm:pt modelId="{B4FC7A06-698B-4B47-9D41-2654C43AFCCA}">
      <dgm:prSet phldrT="[Текст]" custT="1"/>
      <dgm:spPr/>
      <dgm:t>
        <a:bodyPr/>
        <a:lstStyle/>
        <a:p>
          <a:r>
            <a:rPr lang="ru-RU" sz="1600" dirty="0" smtClean="0"/>
            <a:t> </a:t>
          </a:r>
          <a:r>
            <a:rPr lang="ru-RU" sz="1600" dirty="0" smtClean="0"/>
            <a:t>У </a:t>
          </a:r>
          <a:r>
            <a:rPr lang="ru-RU" sz="1600" dirty="0" err="1" smtClean="0"/>
            <a:t>Законі</a:t>
          </a:r>
          <a:r>
            <a:rPr lang="ru-RU" sz="1600" dirty="0" smtClean="0"/>
            <a:t> </a:t>
          </a:r>
          <a:endParaRPr lang="ru-RU" sz="1600" dirty="0" smtClean="0"/>
        </a:p>
        <a:p>
          <a:r>
            <a:rPr lang="ru-RU" sz="1600" dirty="0" smtClean="0">
              <a:latin typeface="Calibri"/>
              <a:cs typeface="Calibri"/>
            </a:rPr>
            <a:t>‒ </a:t>
          </a:r>
          <a:r>
            <a:rPr lang="ru-RU" sz="1600" dirty="0" err="1" smtClean="0"/>
            <a:t>визначено</a:t>
          </a:r>
          <a:r>
            <a:rPr lang="ru-RU" sz="1600" dirty="0" smtClean="0"/>
            <a:t> </a:t>
          </a:r>
          <a:r>
            <a:rPr lang="ru-RU" sz="1600" dirty="0" err="1" smtClean="0"/>
            <a:t>спрямування</a:t>
          </a:r>
          <a:r>
            <a:rPr lang="ru-RU" sz="1600" dirty="0" smtClean="0"/>
            <a:t> </a:t>
          </a:r>
          <a:r>
            <a:rPr lang="ru-RU" sz="1600" dirty="0" err="1" smtClean="0"/>
            <a:t>державної</a:t>
          </a:r>
          <a:r>
            <a:rPr lang="ru-RU" sz="1600" dirty="0" smtClean="0"/>
            <a:t> </a:t>
          </a:r>
          <a:r>
            <a:rPr lang="ru-RU" sz="1600" dirty="0" err="1" smtClean="0"/>
            <a:t>політики</a:t>
          </a:r>
          <a:r>
            <a:rPr lang="ru-RU" sz="1600" dirty="0" smtClean="0"/>
            <a:t> на </a:t>
          </a:r>
          <a:r>
            <a:rPr lang="ru-RU" sz="1600" dirty="0" err="1" smtClean="0"/>
            <a:t>закріплення</a:t>
          </a:r>
          <a:r>
            <a:rPr lang="ru-RU" sz="1600" dirty="0" smtClean="0"/>
            <a:t> </a:t>
          </a:r>
          <a:r>
            <a:rPr lang="ru-RU" sz="1600" dirty="0" err="1" smtClean="0"/>
            <a:t>рівних</a:t>
          </a:r>
          <a:r>
            <a:rPr lang="ru-RU" sz="1600" dirty="0" smtClean="0"/>
            <a:t> прав та </a:t>
          </a:r>
          <a:r>
            <a:rPr lang="ru-RU" sz="1600" dirty="0" err="1" smtClean="0"/>
            <a:t>можливостей</a:t>
          </a:r>
          <a:r>
            <a:rPr lang="ru-RU" sz="1600" dirty="0" smtClean="0"/>
            <a:t> </a:t>
          </a:r>
          <a:r>
            <a:rPr lang="ru-RU" sz="1600" dirty="0" err="1" smtClean="0"/>
            <a:t>жінок</a:t>
          </a:r>
          <a:r>
            <a:rPr lang="ru-RU" sz="1600" dirty="0" smtClean="0"/>
            <a:t> і </a:t>
          </a:r>
          <a:r>
            <a:rPr lang="ru-RU" sz="1600" dirty="0" err="1" smtClean="0"/>
            <a:t>чоловіків</a:t>
          </a:r>
          <a:r>
            <a:rPr lang="ru-RU" sz="1600" dirty="0" smtClean="0"/>
            <a:t>;</a:t>
          </a:r>
        </a:p>
        <a:p>
          <a:r>
            <a:rPr lang="ru-RU" sz="1600" dirty="0" smtClean="0"/>
            <a:t> </a:t>
          </a:r>
          <a:r>
            <a:rPr lang="ru-RU" sz="1600" dirty="0" smtClean="0">
              <a:latin typeface="Calibri"/>
              <a:cs typeface="Calibri"/>
            </a:rPr>
            <a:t>‒ </a:t>
          </a:r>
          <a:r>
            <a:rPr lang="ru-RU" sz="1600" dirty="0" err="1" smtClean="0"/>
            <a:t>запроваджено</a:t>
          </a:r>
          <a:r>
            <a:rPr lang="ru-RU" sz="1600" dirty="0" smtClean="0"/>
            <a:t> </a:t>
          </a:r>
          <a:r>
            <a:rPr lang="ru-RU" sz="1600" dirty="0" err="1" smtClean="0"/>
            <a:t>обов’язкове</a:t>
          </a:r>
          <a:r>
            <a:rPr lang="ru-RU" sz="1600" dirty="0" smtClean="0"/>
            <a:t> </a:t>
          </a:r>
          <a:r>
            <a:rPr lang="ru-RU" sz="1600" dirty="0" err="1" smtClean="0"/>
            <a:t>проведення</a:t>
          </a:r>
          <a:r>
            <a:rPr lang="ru-RU" sz="1600" dirty="0" smtClean="0"/>
            <a:t> гендерно-</a:t>
          </a:r>
          <a:r>
            <a:rPr lang="ru-RU" sz="1600" dirty="0" err="1" smtClean="0"/>
            <a:t>правової</a:t>
          </a:r>
          <a:r>
            <a:rPr lang="ru-RU" sz="1600" dirty="0" smtClean="0"/>
            <a:t> </a:t>
          </a:r>
          <a:r>
            <a:rPr lang="ru-RU" sz="1600" dirty="0" err="1" smtClean="0"/>
            <a:t>експертизи</a:t>
          </a:r>
          <a:r>
            <a:rPr lang="ru-RU" sz="1600" dirty="0" smtClean="0"/>
            <a:t>;</a:t>
          </a:r>
        </a:p>
        <a:p>
          <a:r>
            <a:rPr lang="ru-RU" sz="1600" dirty="0" smtClean="0">
              <a:latin typeface="Calibri"/>
              <a:cs typeface="Calibri"/>
            </a:rPr>
            <a:t>‒ </a:t>
          </a:r>
          <a:r>
            <a:rPr lang="ru-RU" sz="1600" dirty="0" smtClean="0"/>
            <a:t>заборонено </a:t>
          </a:r>
          <a:r>
            <a:rPr lang="ru-RU" sz="1600" dirty="0" err="1" smtClean="0"/>
            <a:t>дискримінацію</a:t>
          </a:r>
          <a:r>
            <a:rPr lang="ru-RU" sz="1600" dirty="0" smtClean="0"/>
            <a:t> за </a:t>
          </a:r>
          <a:r>
            <a:rPr lang="ru-RU" sz="1600" dirty="0" err="1" smtClean="0"/>
            <a:t>ознакою</a:t>
          </a:r>
          <a:r>
            <a:rPr lang="ru-RU" sz="1600" dirty="0" smtClean="0"/>
            <a:t> </a:t>
          </a:r>
          <a:r>
            <a:rPr lang="ru-RU" sz="1600" dirty="0" err="1" smtClean="0"/>
            <a:t>статі</a:t>
          </a:r>
          <a:r>
            <a:rPr lang="ru-RU" sz="1600" dirty="0" smtClean="0"/>
            <a:t>; </a:t>
          </a:r>
          <a:endParaRPr lang="ru-RU" sz="1600" dirty="0"/>
        </a:p>
      </dgm:t>
    </dgm:pt>
    <dgm:pt modelId="{6999F648-ECA8-4351-9101-B325C88603DC}" type="parTrans" cxnId="{149075DD-F1CA-45A1-820A-63027E876281}">
      <dgm:prSet/>
      <dgm:spPr/>
      <dgm:t>
        <a:bodyPr/>
        <a:lstStyle/>
        <a:p>
          <a:endParaRPr lang="ru-RU"/>
        </a:p>
      </dgm:t>
    </dgm:pt>
    <dgm:pt modelId="{52037C35-0B7E-4C62-9465-28C8F526C1F6}" type="sibTrans" cxnId="{149075DD-F1CA-45A1-820A-63027E876281}">
      <dgm:prSet/>
      <dgm:spPr/>
      <dgm:t>
        <a:bodyPr/>
        <a:lstStyle/>
        <a:p>
          <a:endParaRPr lang="ru-RU"/>
        </a:p>
      </dgm:t>
    </dgm:pt>
    <dgm:pt modelId="{F749AE85-F8DB-4606-848C-E30628AD23CA}">
      <dgm:prSet phldrT="[Текст]" custT="1"/>
      <dgm:spPr/>
      <dgm:t>
        <a:bodyPr/>
        <a:lstStyle/>
        <a:p>
          <a:r>
            <a:rPr lang="ru-RU" sz="1600" dirty="0" smtClean="0">
              <a:latin typeface="Calibri"/>
              <a:cs typeface="Calibri"/>
            </a:rPr>
            <a:t>‒ </a:t>
          </a:r>
          <a:r>
            <a:rPr lang="ru-RU" sz="1600" dirty="0" err="1" smtClean="0"/>
            <a:t>визначено</a:t>
          </a:r>
          <a:r>
            <a:rPr lang="ru-RU" sz="1600" dirty="0" smtClean="0"/>
            <a:t> </a:t>
          </a:r>
          <a:r>
            <a:rPr lang="ru-RU" sz="1600" dirty="0" smtClean="0"/>
            <a:t>систему </a:t>
          </a:r>
          <a:r>
            <a:rPr lang="ru-RU" sz="1600" dirty="0" err="1" smtClean="0"/>
            <a:t>суб’єктів</a:t>
          </a:r>
          <a:r>
            <a:rPr lang="ru-RU" sz="1600" dirty="0" smtClean="0"/>
            <a:t> у </a:t>
          </a:r>
          <a:r>
            <a:rPr lang="ru-RU" sz="1600" dirty="0" err="1" smtClean="0"/>
            <a:t>сфері</a:t>
          </a:r>
          <a:r>
            <a:rPr lang="ru-RU" sz="1600" dirty="0" smtClean="0"/>
            <a:t> </a:t>
          </a:r>
          <a:r>
            <a:rPr lang="ru-RU" sz="1600" dirty="0" err="1" smtClean="0"/>
            <a:t>гарантування</a:t>
          </a:r>
          <a:r>
            <a:rPr lang="ru-RU" sz="1600" dirty="0" smtClean="0"/>
            <a:t> </a:t>
          </a:r>
          <a:r>
            <a:rPr lang="ru-RU" sz="1600" dirty="0" err="1" smtClean="0"/>
            <a:t>рівних</a:t>
          </a:r>
          <a:r>
            <a:rPr lang="ru-RU" sz="1600" dirty="0" smtClean="0"/>
            <a:t> прав та </a:t>
          </a:r>
          <a:r>
            <a:rPr lang="ru-RU" sz="1600" dirty="0" err="1" smtClean="0"/>
            <a:t>можливостей</a:t>
          </a:r>
          <a:r>
            <a:rPr lang="ru-RU" sz="1600" dirty="0" smtClean="0"/>
            <a:t> </a:t>
          </a:r>
          <a:r>
            <a:rPr lang="ru-RU" sz="1600" dirty="0" err="1" smtClean="0"/>
            <a:t>жінок</a:t>
          </a:r>
          <a:r>
            <a:rPr lang="ru-RU" sz="1600" dirty="0" smtClean="0"/>
            <a:t> і </a:t>
          </a:r>
          <a:r>
            <a:rPr lang="ru-RU" sz="1600" dirty="0" err="1" smtClean="0"/>
            <a:t>чоловіків</a:t>
          </a:r>
          <a:r>
            <a:rPr lang="ru-RU" sz="1600" dirty="0" smtClean="0"/>
            <a:t>;</a:t>
          </a:r>
        </a:p>
        <a:p>
          <a:r>
            <a:rPr lang="ru-RU" sz="1600" dirty="0" smtClean="0"/>
            <a:t> </a:t>
          </a:r>
          <a:r>
            <a:rPr lang="ru-RU" sz="1600" dirty="0" smtClean="0">
              <a:latin typeface="Calibri"/>
              <a:cs typeface="Calibri"/>
            </a:rPr>
            <a:t>‒ </a:t>
          </a:r>
          <a:r>
            <a:rPr lang="ru-RU" sz="1600" dirty="0" err="1" smtClean="0"/>
            <a:t>передбачено</a:t>
          </a:r>
          <a:r>
            <a:rPr lang="ru-RU" sz="1600" dirty="0" smtClean="0"/>
            <a:t> </a:t>
          </a:r>
          <a:r>
            <a:rPr lang="ru-RU" sz="1600" dirty="0" smtClean="0"/>
            <a:t>засади </a:t>
          </a:r>
          <a:r>
            <a:rPr lang="ru-RU" sz="1600" dirty="0" err="1" smtClean="0"/>
            <a:t>забезпечення</a:t>
          </a:r>
          <a:r>
            <a:rPr lang="ru-RU" sz="1600" dirty="0" smtClean="0"/>
            <a:t> </a:t>
          </a:r>
          <a:r>
            <a:rPr lang="ru-RU" sz="1600" dirty="0" err="1" smtClean="0"/>
            <a:t>гендерної</a:t>
          </a:r>
          <a:r>
            <a:rPr lang="ru-RU" sz="1600" dirty="0" smtClean="0"/>
            <a:t> </a:t>
          </a:r>
          <a:r>
            <a:rPr lang="ru-RU" sz="1600" dirty="0" err="1" smtClean="0"/>
            <a:t>рівності</a:t>
          </a:r>
          <a:r>
            <a:rPr lang="ru-RU" sz="1600" dirty="0" smtClean="0"/>
            <a:t> у </a:t>
          </a:r>
          <a:r>
            <a:rPr lang="ru-RU" sz="1600" dirty="0" err="1" smtClean="0"/>
            <a:t>конкретних</a:t>
          </a:r>
          <a:r>
            <a:rPr lang="ru-RU" sz="1600" dirty="0" smtClean="0"/>
            <a:t> сферах; </a:t>
          </a:r>
        </a:p>
        <a:p>
          <a:r>
            <a:rPr lang="ru-RU" sz="1600" dirty="0" smtClean="0">
              <a:latin typeface="Calibri"/>
              <a:cs typeface="Calibri"/>
            </a:rPr>
            <a:t>‒ </a:t>
          </a:r>
          <a:r>
            <a:rPr lang="ru-RU" sz="1600" dirty="0" smtClean="0"/>
            <a:t>введено </a:t>
          </a:r>
          <a:r>
            <a:rPr lang="ru-RU" sz="1600" dirty="0" err="1" smtClean="0"/>
            <a:t>позитивні</a:t>
          </a:r>
          <a:r>
            <a:rPr lang="ru-RU" sz="1600" dirty="0" smtClean="0"/>
            <a:t> </a:t>
          </a:r>
          <a:r>
            <a:rPr lang="ru-RU" sz="1600" dirty="0" err="1" smtClean="0"/>
            <a:t>дії</a:t>
          </a:r>
          <a:r>
            <a:rPr lang="ru-RU" sz="1600" dirty="0" smtClean="0"/>
            <a:t>; </a:t>
          </a:r>
        </a:p>
        <a:p>
          <a:r>
            <a:rPr lang="ru-RU" sz="1600" dirty="0" smtClean="0">
              <a:latin typeface="Calibri"/>
              <a:cs typeface="Calibri"/>
            </a:rPr>
            <a:t>‒ </a:t>
          </a:r>
          <a:r>
            <a:rPr lang="ru-RU" sz="1600" dirty="0" err="1" smtClean="0"/>
            <a:t>встановлено</a:t>
          </a:r>
          <a:r>
            <a:rPr lang="ru-RU" sz="1600" dirty="0" smtClean="0"/>
            <a:t> </a:t>
          </a:r>
          <a:r>
            <a:rPr lang="ru-RU" sz="1600" dirty="0" err="1" smtClean="0"/>
            <a:t>відповідальність</a:t>
          </a:r>
          <a:r>
            <a:rPr lang="ru-RU" sz="1600" dirty="0" smtClean="0"/>
            <a:t> за </a:t>
          </a:r>
          <a:r>
            <a:rPr lang="ru-RU" sz="1600" dirty="0" err="1" smtClean="0"/>
            <a:t>порушення</a:t>
          </a:r>
          <a:r>
            <a:rPr lang="ru-RU" sz="1600" dirty="0" smtClean="0"/>
            <a:t> гендерного </a:t>
          </a:r>
          <a:r>
            <a:rPr lang="ru-RU" sz="1600" dirty="0" err="1" smtClean="0"/>
            <a:t>законодавства</a:t>
          </a:r>
          <a:endParaRPr lang="ru-RU" sz="1600" dirty="0"/>
        </a:p>
      </dgm:t>
    </dgm:pt>
    <dgm:pt modelId="{D8DE46F9-4AC1-4D62-ABE5-AEFD71B38DAA}" type="parTrans" cxnId="{E5A58279-3CB6-4154-AD13-4B774EDE73B9}">
      <dgm:prSet/>
      <dgm:spPr/>
      <dgm:t>
        <a:bodyPr/>
        <a:lstStyle/>
        <a:p>
          <a:endParaRPr lang="ru-RU"/>
        </a:p>
      </dgm:t>
    </dgm:pt>
    <dgm:pt modelId="{A3E72E5C-DDB7-4935-9893-07FCF05EB8A4}" type="sibTrans" cxnId="{E5A58279-3CB6-4154-AD13-4B774EDE73B9}">
      <dgm:prSet/>
      <dgm:spPr/>
      <dgm:t>
        <a:bodyPr/>
        <a:lstStyle/>
        <a:p>
          <a:endParaRPr lang="ru-RU"/>
        </a:p>
      </dgm:t>
    </dgm:pt>
    <dgm:pt modelId="{FA3DC79B-AFEC-46F8-ACAE-842556C8D036}" type="pres">
      <dgm:prSet presAssocID="{04A32B7B-CDCE-447A-A1E0-B2917CB34D75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F3DA0308-65B4-4331-B9D2-A6C7499708BF}" type="pres">
      <dgm:prSet presAssocID="{195CAD02-ACB2-415F-9F7D-882627D178E5}" presName="composite" presStyleCnt="0"/>
      <dgm:spPr/>
    </dgm:pt>
    <dgm:pt modelId="{387EA840-7726-4FD4-A19F-421415BF2724}" type="pres">
      <dgm:prSet presAssocID="{195CAD02-ACB2-415F-9F7D-882627D178E5}" presName="LShape" presStyleLbl="alignNode1" presStyleIdx="0" presStyleCnt="5"/>
      <dgm:spPr/>
    </dgm:pt>
    <dgm:pt modelId="{C5E46F11-AC59-4FCC-A759-0542A75A6820}" type="pres">
      <dgm:prSet presAssocID="{195CAD02-ACB2-415F-9F7D-882627D178E5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BEA8D7-87D1-4E2F-BA8F-B4199C99DAB1}" type="pres">
      <dgm:prSet presAssocID="{195CAD02-ACB2-415F-9F7D-882627D178E5}" presName="Triangle" presStyleLbl="alignNode1" presStyleIdx="1" presStyleCnt="5"/>
      <dgm:spPr/>
    </dgm:pt>
    <dgm:pt modelId="{56B60DFF-B43E-407E-A525-B83F111FBC1F}" type="pres">
      <dgm:prSet presAssocID="{2D915D6F-3DEA-400B-828E-23B89453CC38}" presName="sibTrans" presStyleCnt="0"/>
      <dgm:spPr/>
    </dgm:pt>
    <dgm:pt modelId="{A342F68F-96CC-40AF-8834-8FA4C6FF09EC}" type="pres">
      <dgm:prSet presAssocID="{2D915D6F-3DEA-400B-828E-23B89453CC38}" presName="space" presStyleCnt="0"/>
      <dgm:spPr/>
    </dgm:pt>
    <dgm:pt modelId="{400E397E-9275-4BD1-96FB-AE00CA9DABB5}" type="pres">
      <dgm:prSet presAssocID="{B4FC7A06-698B-4B47-9D41-2654C43AFCCA}" presName="composite" presStyleCnt="0"/>
      <dgm:spPr/>
    </dgm:pt>
    <dgm:pt modelId="{63AA98F6-DAB5-47E5-B707-C12FFE6B32D1}" type="pres">
      <dgm:prSet presAssocID="{B4FC7A06-698B-4B47-9D41-2654C43AFCCA}" presName="LShape" presStyleLbl="alignNode1" presStyleIdx="2" presStyleCnt="5"/>
      <dgm:spPr/>
    </dgm:pt>
    <dgm:pt modelId="{13649A23-2FAE-4F61-89E6-D3E4ACCA425E}" type="pres">
      <dgm:prSet presAssocID="{B4FC7A06-698B-4B47-9D41-2654C43AFCCA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B054B5-B29B-443C-BEF5-F3749477ECE3}" type="pres">
      <dgm:prSet presAssocID="{B4FC7A06-698B-4B47-9D41-2654C43AFCCA}" presName="Triangle" presStyleLbl="alignNode1" presStyleIdx="3" presStyleCnt="5"/>
      <dgm:spPr/>
    </dgm:pt>
    <dgm:pt modelId="{25F0249A-0E72-4F68-8043-BE24C6FF9254}" type="pres">
      <dgm:prSet presAssocID="{52037C35-0B7E-4C62-9465-28C8F526C1F6}" presName="sibTrans" presStyleCnt="0"/>
      <dgm:spPr/>
    </dgm:pt>
    <dgm:pt modelId="{A70D3E8B-E347-45AA-BC4A-AC63CCCD3217}" type="pres">
      <dgm:prSet presAssocID="{52037C35-0B7E-4C62-9465-28C8F526C1F6}" presName="space" presStyleCnt="0"/>
      <dgm:spPr/>
    </dgm:pt>
    <dgm:pt modelId="{FDB7A1D0-F5C3-4978-A982-A5691FFCE168}" type="pres">
      <dgm:prSet presAssocID="{F749AE85-F8DB-4606-848C-E30628AD23CA}" presName="composite" presStyleCnt="0"/>
      <dgm:spPr/>
    </dgm:pt>
    <dgm:pt modelId="{622823B0-97E7-47BB-B20A-2D9996C05C83}" type="pres">
      <dgm:prSet presAssocID="{F749AE85-F8DB-4606-848C-E30628AD23CA}" presName="LShape" presStyleLbl="alignNode1" presStyleIdx="4" presStyleCnt="5"/>
      <dgm:spPr/>
    </dgm:pt>
    <dgm:pt modelId="{8AB6E724-C787-479F-8AD3-119549C6AD2B}" type="pres">
      <dgm:prSet presAssocID="{F749AE85-F8DB-4606-848C-E30628AD23CA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49075DD-F1CA-45A1-820A-63027E876281}" srcId="{04A32B7B-CDCE-447A-A1E0-B2917CB34D75}" destId="{B4FC7A06-698B-4B47-9D41-2654C43AFCCA}" srcOrd="1" destOrd="0" parTransId="{6999F648-ECA8-4351-9101-B325C88603DC}" sibTransId="{52037C35-0B7E-4C62-9465-28C8F526C1F6}"/>
    <dgm:cxn modelId="{CF3D4C7B-6708-4100-8035-36196BF33EEF}" type="presOf" srcId="{B4FC7A06-698B-4B47-9D41-2654C43AFCCA}" destId="{13649A23-2FAE-4F61-89E6-D3E4ACCA425E}" srcOrd="0" destOrd="0" presId="urn:microsoft.com/office/officeart/2009/3/layout/StepUpProcess"/>
    <dgm:cxn modelId="{E5A58279-3CB6-4154-AD13-4B774EDE73B9}" srcId="{04A32B7B-CDCE-447A-A1E0-B2917CB34D75}" destId="{F749AE85-F8DB-4606-848C-E30628AD23CA}" srcOrd="2" destOrd="0" parTransId="{D8DE46F9-4AC1-4D62-ABE5-AEFD71B38DAA}" sibTransId="{A3E72E5C-DDB7-4935-9893-07FCF05EB8A4}"/>
    <dgm:cxn modelId="{F72363D1-DE69-49A3-9104-DFA2568312C5}" type="presOf" srcId="{F749AE85-F8DB-4606-848C-E30628AD23CA}" destId="{8AB6E724-C787-479F-8AD3-119549C6AD2B}" srcOrd="0" destOrd="0" presId="urn:microsoft.com/office/officeart/2009/3/layout/StepUpProcess"/>
    <dgm:cxn modelId="{B697E95F-BF84-43A5-8907-0B7BE95BC59F}" type="presOf" srcId="{04A32B7B-CDCE-447A-A1E0-B2917CB34D75}" destId="{FA3DC79B-AFEC-46F8-ACAE-842556C8D036}" srcOrd="0" destOrd="0" presId="urn:microsoft.com/office/officeart/2009/3/layout/StepUpProcess"/>
    <dgm:cxn modelId="{B488CEAB-2CDB-4085-86ED-6162BF62C9BE}" type="presOf" srcId="{195CAD02-ACB2-415F-9F7D-882627D178E5}" destId="{C5E46F11-AC59-4FCC-A759-0542A75A6820}" srcOrd="0" destOrd="0" presId="urn:microsoft.com/office/officeart/2009/3/layout/StepUpProcess"/>
    <dgm:cxn modelId="{4C3FC768-7DA6-4CAB-B887-EB621DE43EDA}" srcId="{04A32B7B-CDCE-447A-A1E0-B2917CB34D75}" destId="{195CAD02-ACB2-415F-9F7D-882627D178E5}" srcOrd="0" destOrd="0" parTransId="{A2227E0D-346A-4FEB-ABC6-C1F823113DD8}" sibTransId="{2D915D6F-3DEA-400B-828E-23B89453CC38}"/>
    <dgm:cxn modelId="{E260D392-47E8-4E62-9A50-8B328B3E1504}" type="presParOf" srcId="{FA3DC79B-AFEC-46F8-ACAE-842556C8D036}" destId="{F3DA0308-65B4-4331-B9D2-A6C7499708BF}" srcOrd="0" destOrd="0" presId="urn:microsoft.com/office/officeart/2009/3/layout/StepUpProcess"/>
    <dgm:cxn modelId="{43A9ABAB-8BCC-4565-BE88-151F7A5530D6}" type="presParOf" srcId="{F3DA0308-65B4-4331-B9D2-A6C7499708BF}" destId="{387EA840-7726-4FD4-A19F-421415BF2724}" srcOrd="0" destOrd="0" presId="urn:microsoft.com/office/officeart/2009/3/layout/StepUpProcess"/>
    <dgm:cxn modelId="{A0B9193F-12C5-4C24-B994-C8CFC028A6DD}" type="presParOf" srcId="{F3DA0308-65B4-4331-B9D2-A6C7499708BF}" destId="{C5E46F11-AC59-4FCC-A759-0542A75A6820}" srcOrd="1" destOrd="0" presId="urn:microsoft.com/office/officeart/2009/3/layout/StepUpProcess"/>
    <dgm:cxn modelId="{00884765-00AB-4B30-8D18-5C1B81C2F75E}" type="presParOf" srcId="{F3DA0308-65B4-4331-B9D2-A6C7499708BF}" destId="{79BEA8D7-87D1-4E2F-BA8F-B4199C99DAB1}" srcOrd="2" destOrd="0" presId="urn:microsoft.com/office/officeart/2009/3/layout/StepUpProcess"/>
    <dgm:cxn modelId="{5508A77B-99FF-41CB-839B-07B1E30122D7}" type="presParOf" srcId="{FA3DC79B-AFEC-46F8-ACAE-842556C8D036}" destId="{56B60DFF-B43E-407E-A525-B83F111FBC1F}" srcOrd="1" destOrd="0" presId="urn:microsoft.com/office/officeart/2009/3/layout/StepUpProcess"/>
    <dgm:cxn modelId="{AC06158A-CA9C-4C30-BF71-8572678FD9E6}" type="presParOf" srcId="{56B60DFF-B43E-407E-A525-B83F111FBC1F}" destId="{A342F68F-96CC-40AF-8834-8FA4C6FF09EC}" srcOrd="0" destOrd="0" presId="urn:microsoft.com/office/officeart/2009/3/layout/StepUpProcess"/>
    <dgm:cxn modelId="{6B844119-5373-4FE6-9BF9-ED7A75BC23BE}" type="presParOf" srcId="{FA3DC79B-AFEC-46F8-ACAE-842556C8D036}" destId="{400E397E-9275-4BD1-96FB-AE00CA9DABB5}" srcOrd="2" destOrd="0" presId="urn:microsoft.com/office/officeart/2009/3/layout/StepUpProcess"/>
    <dgm:cxn modelId="{A9B85B52-1361-4C50-8333-B586A463A171}" type="presParOf" srcId="{400E397E-9275-4BD1-96FB-AE00CA9DABB5}" destId="{63AA98F6-DAB5-47E5-B707-C12FFE6B32D1}" srcOrd="0" destOrd="0" presId="urn:microsoft.com/office/officeart/2009/3/layout/StepUpProcess"/>
    <dgm:cxn modelId="{2FE674A6-08F7-4EB5-B8C1-1D1672CAD908}" type="presParOf" srcId="{400E397E-9275-4BD1-96FB-AE00CA9DABB5}" destId="{13649A23-2FAE-4F61-89E6-D3E4ACCA425E}" srcOrd="1" destOrd="0" presId="urn:microsoft.com/office/officeart/2009/3/layout/StepUpProcess"/>
    <dgm:cxn modelId="{98DA0458-4F56-4829-B308-4C48AF8FBDA8}" type="presParOf" srcId="{400E397E-9275-4BD1-96FB-AE00CA9DABB5}" destId="{02B054B5-B29B-443C-BEF5-F3749477ECE3}" srcOrd="2" destOrd="0" presId="urn:microsoft.com/office/officeart/2009/3/layout/StepUpProcess"/>
    <dgm:cxn modelId="{3B11D82F-CB73-428F-AC84-6470C04E511C}" type="presParOf" srcId="{FA3DC79B-AFEC-46F8-ACAE-842556C8D036}" destId="{25F0249A-0E72-4F68-8043-BE24C6FF9254}" srcOrd="3" destOrd="0" presId="urn:microsoft.com/office/officeart/2009/3/layout/StepUpProcess"/>
    <dgm:cxn modelId="{60100EBA-B677-4257-A3DB-AF6749BECB3A}" type="presParOf" srcId="{25F0249A-0E72-4F68-8043-BE24C6FF9254}" destId="{A70D3E8B-E347-45AA-BC4A-AC63CCCD3217}" srcOrd="0" destOrd="0" presId="urn:microsoft.com/office/officeart/2009/3/layout/StepUpProcess"/>
    <dgm:cxn modelId="{DF93AE9A-2BE7-4392-966D-127DAEE80C52}" type="presParOf" srcId="{FA3DC79B-AFEC-46F8-ACAE-842556C8D036}" destId="{FDB7A1D0-F5C3-4978-A982-A5691FFCE168}" srcOrd="4" destOrd="0" presId="urn:microsoft.com/office/officeart/2009/3/layout/StepUpProcess"/>
    <dgm:cxn modelId="{AF5BF6A2-409B-4E79-8FF9-83FECFD354C3}" type="presParOf" srcId="{FDB7A1D0-F5C3-4978-A982-A5691FFCE168}" destId="{622823B0-97E7-47BB-B20A-2D9996C05C83}" srcOrd="0" destOrd="0" presId="urn:microsoft.com/office/officeart/2009/3/layout/StepUpProcess"/>
    <dgm:cxn modelId="{91CE49DD-556B-43F3-BB62-7E3775967250}" type="presParOf" srcId="{FDB7A1D0-F5C3-4978-A982-A5691FFCE168}" destId="{8AB6E724-C787-479F-8AD3-119549C6AD2B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BB4FEAE-7877-4A42-B511-A39BF597037A}" type="doc">
      <dgm:prSet loTypeId="urn:microsoft.com/office/officeart/2008/layout/VerticalCurvedList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449D2DF-8063-4EE5-B7E4-BC785EB4786A}">
      <dgm:prSet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     </a:t>
          </a:r>
          <a:r>
            <a:rPr lang="ru-RU" sz="1200" dirty="0" err="1" smtClean="0">
              <a:solidFill>
                <a:schemeClr val="tx1"/>
              </a:solidFill>
            </a:rPr>
            <a:t>утвердження</a:t>
          </a:r>
          <a:r>
            <a:rPr lang="ru-RU" sz="1200" dirty="0" smtClean="0">
              <a:solidFill>
                <a:schemeClr val="tx1"/>
              </a:solidFill>
            </a:rPr>
            <a:t> </a:t>
          </a:r>
          <a:r>
            <a:rPr lang="ru-RU" sz="1200" dirty="0" err="1" smtClean="0">
              <a:solidFill>
                <a:schemeClr val="tx1"/>
              </a:solidFill>
            </a:rPr>
            <a:t>ґендерної</a:t>
          </a:r>
          <a:r>
            <a:rPr lang="ru-RU" sz="1200" dirty="0" smtClean="0">
              <a:solidFill>
                <a:schemeClr val="tx1"/>
              </a:solidFill>
            </a:rPr>
            <a:t> </a:t>
          </a:r>
          <a:r>
            <a:rPr lang="ru-RU" sz="1200" dirty="0" err="1" smtClean="0">
              <a:solidFill>
                <a:schemeClr val="tx1"/>
              </a:solidFill>
            </a:rPr>
            <a:t>рівності</a:t>
          </a:r>
          <a:r>
            <a:rPr lang="ru-RU" sz="1200" dirty="0" smtClean="0">
              <a:solidFill>
                <a:schemeClr val="tx1"/>
              </a:solidFill>
            </a:rPr>
            <a:t>; </a:t>
          </a:r>
          <a:r>
            <a:rPr lang="ru-RU" sz="1200" dirty="0" err="1" smtClean="0">
              <a:solidFill>
                <a:schemeClr val="tx1"/>
              </a:solidFill>
            </a:rPr>
            <a:t>недопущення</a:t>
          </a:r>
          <a:r>
            <a:rPr lang="ru-RU" sz="1200" dirty="0" smtClean="0">
              <a:solidFill>
                <a:schemeClr val="tx1"/>
              </a:solidFill>
            </a:rPr>
            <a:t> </a:t>
          </a:r>
          <a:r>
            <a:rPr lang="ru-RU" sz="1200" dirty="0" err="1" smtClean="0">
              <a:solidFill>
                <a:schemeClr val="tx1"/>
              </a:solidFill>
            </a:rPr>
            <a:t>дискримінації</a:t>
          </a:r>
          <a:r>
            <a:rPr lang="ru-RU" sz="1200" dirty="0" smtClean="0">
              <a:solidFill>
                <a:schemeClr val="tx1"/>
              </a:solidFill>
            </a:rPr>
            <a:t> за </a:t>
          </a:r>
          <a:r>
            <a:rPr lang="ru-RU" sz="1200" dirty="0" err="1" smtClean="0">
              <a:solidFill>
                <a:schemeClr val="tx1"/>
              </a:solidFill>
            </a:rPr>
            <a:t>ознакою</a:t>
          </a:r>
          <a:r>
            <a:rPr lang="ru-RU" sz="1200" dirty="0" smtClean="0">
              <a:solidFill>
                <a:schemeClr val="tx1"/>
              </a:solidFill>
            </a:rPr>
            <a:t> </a:t>
          </a:r>
          <a:r>
            <a:rPr lang="ru-RU" sz="1200" dirty="0" err="1" smtClean="0">
              <a:solidFill>
                <a:schemeClr val="tx1"/>
              </a:solidFill>
            </a:rPr>
            <a:t>статі</a:t>
          </a:r>
          <a:r>
            <a:rPr lang="ru-RU" sz="1200" dirty="0" smtClean="0">
              <a:solidFill>
                <a:schemeClr val="tx1"/>
              </a:solidFill>
            </a:rPr>
            <a:t>; </a:t>
          </a:r>
          <a:endParaRPr lang="ru-RU" sz="1200" dirty="0">
            <a:solidFill>
              <a:schemeClr val="tx1"/>
            </a:solidFill>
          </a:endParaRPr>
        </a:p>
      </dgm:t>
    </dgm:pt>
    <dgm:pt modelId="{3C0833D0-4868-4B7B-9FDE-02D50A41D301}" type="parTrans" cxnId="{8237F279-E1F1-4955-9FB3-F129B4856ADE}">
      <dgm:prSet/>
      <dgm:spPr/>
      <dgm:t>
        <a:bodyPr/>
        <a:lstStyle/>
        <a:p>
          <a:endParaRPr lang="ru-RU"/>
        </a:p>
      </dgm:t>
    </dgm:pt>
    <dgm:pt modelId="{AC74F018-F2B5-4D63-B5EB-7AEDB4978CC9}" type="sibTrans" cxnId="{8237F279-E1F1-4955-9FB3-F129B4856ADE}">
      <dgm:prSet/>
      <dgm:spPr/>
      <dgm:t>
        <a:bodyPr/>
        <a:lstStyle/>
        <a:p>
          <a:endParaRPr lang="ru-RU"/>
        </a:p>
      </dgm:t>
    </dgm:pt>
    <dgm:pt modelId="{2D2E3649-207B-4F40-9FF0-8C55D83F8C2E}">
      <dgm:prSet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     </a:t>
          </a:r>
          <a:r>
            <a:rPr lang="ru-RU" sz="1200" dirty="0" err="1" smtClean="0">
              <a:solidFill>
                <a:schemeClr val="tx1"/>
              </a:solidFill>
            </a:rPr>
            <a:t>застосування</a:t>
          </a:r>
          <a:r>
            <a:rPr lang="ru-RU" sz="1200" dirty="0" smtClean="0">
              <a:solidFill>
                <a:schemeClr val="tx1"/>
              </a:solidFill>
            </a:rPr>
            <a:t> </a:t>
          </a:r>
          <a:r>
            <a:rPr lang="ru-RU" sz="1200" dirty="0" err="1" smtClean="0">
              <a:solidFill>
                <a:schemeClr val="tx1"/>
              </a:solidFill>
            </a:rPr>
            <a:t>позитивних</a:t>
          </a:r>
          <a:r>
            <a:rPr lang="ru-RU" sz="1200" dirty="0" smtClean="0">
              <a:solidFill>
                <a:schemeClr val="tx1"/>
              </a:solidFill>
            </a:rPr>
            <a:t> </a:t>
          </a:r>
          <a:r>
            <a:rPr lang="ru-RU" sz="1200" dirty="0" err="1" smtClean="0">
              <a:solidFill>
                <a:schemeClr val="tx1"/>
              </a:solidFill>
            </a:rPr>
            <a:t>дій</a:t>
          </a:r>
          <a:r>
            <a:rPr lang="ru-RU" sz="1200" dirty="0" smtClean="0">
              <a:solidFill>
                <a:schemeClr val="tx1"/>
              </a:solidFill>
            </a:rPr>
            <a:t>; </a:t>
          </a:r>
          <a:endParaRPr lang="ru-RU" sz="1200" dirty="0">
            <a:solidFill>
              <a:schemeClr val="tx1"/>
            </a:solidFill>
          </a:endParaRPr>
        </a:p>
      </dgm:t>
    </dgm:pt>
    <dgm:pt modelId="{472CB8F0-E160-4975-8310-B8ADFC38859E}" type="parTrans" cxnId="{CC7AA93E-191F-4455-BAF1-3BD935256B1F}">
      <dgm:prSet/>
      <dgm:spPr/>
      <dgm:t>
        <a:bodyPr/>
        <a:lstStyle/>
        <a:p>
          <a:endParaRPr lang="ru-RU"/>
        </a:p>
      </dgm:t>
    </dgm:pt>
    <dgm:pt modelId="{EFEEEEA8-138A-48B3-9391-47F667B1D3C1}" type="sibTrans" cxnId="{CC7AA93E-191F-4455-BAF1-3BD935256B1F}">
      <dgm:prSet/>
      <dgm:spPr/>
      <dgm:t>
        <a:bodyPr/>
        <a:lstStyle/>
        <a:p>
          <a:endParaRPr lang="ru-RU"/>
        </a:p>
      </dgm:t>
    </dgm:pt>
    <dgm:pt modelId="{03A4823E-45DB-49D3-9180-BA5A0B142164}">
      <dgm:prSet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     </a:t>
          </a:r>
          <a:r>
            <a:rPr lang="ru-RU" sz="1200" dirty="0" err="1" smtClean="0">
              <a:solidFill>
                <a:schemeClr val="tx1"/>
              </a:solidFill>
            </a:rPr>
            <a:t>запобігання</a:t>
          </a:r>
          <a:r>
            <a:rPr lang="ru-RU" sz="1200" dirty="0" smtClean="0">
              <a:solidFill>
                <a:schemeClr val="tx1"/>
              </a:solidFill>
            </a:rPr>
            <a:t>  та  </a:t>
          </a:r>
          <a:r>
            <a:rPr lang="ru-RU" sz="1200" dirty="0" err="1" smtClean="0">
              <a:solidFill>
                <a:schemeClr val="tx1"/>
              </a:solidFill>
            </a:rPr>
            <a:t>протидію</a:t>
          </a:r>
          <a:r>
            <a:rPr lang="ru-RU" sz="1200" dirty="0" smtClean="0">
              <a:solidFill>
                <a:schemeClr val="tx1"/>
              </a:solidFill>
            </a:rPr>
            <a:t> </a:t>
          </a:r>
          <a:r>
            <a:rPr lang="ru-RU" sz="1200" dirty="0" err="1" smtClean="0">
              <a:solidFill>
                <a:schemeClr val="tx1"/>
              </a:solidFill>
            </a:rPr>
            <a:t>насильству</a:t>
          </a:r>
          <a:r>
            <a:rPr lang="ru-RU" sz="1200" dirty="0" smtClean="0">
              <a:solidFill>
                <a:schemeClr val="tx1"/>
              </a:solidFill>
            </a:rPr>
            <a:t> за </a:t>
          </a:r>
          <a:r>
            <a:rPr lang="ru-RU" sz="1200" dirty="0" err="1" smtClean="0">
              <a:solidFill>
                <a:schemeClr val="tx1"/>
              </a:solidFill>
            </a:rPr>
            <a:t>ознакою</a:t>
          </a:r>
          <a:r>
            <a:rPr lang="ru-RU" sz="1200" dirty="0" smtClean="0">
              <a:solidFill>
                <a:schemeClr val="tx1"/>
              </a:solidFill>
            </a:rPr>
            <a:t> </a:t>
          </a:r>
          <a:r>
            <a:rPr lang="ru-RU" sz="1200" dirty="0" err="1" smtClean="0">
              <a:solidFill>
                <a:schemeClr val="tx1"/>
              </a:solidFill>
            </a:rPr>
            <a:t>статі</a:t>
          </a:r>
          <a:r>
            <a:rPr lang="ru-RU" sz="1200" dirty="0" smtClean="0">
              <a:solidFill>
                <a:schemeClr val="tx1"/>
              </a:solidFill>
            </a:rPr>
            <a:t>, у тому  </a:t>
          </a:r>
          <a:r>
            <a:rPr lang="ru-RU" sz="1200" dirty="0" err="1" smtClean="0">
              <a:solidFill>
                <a:schemeClr val="tx1"/>
              </a:solidFill>
            </a:rPr>
            <a:t>числі</a:t>
          </a:r>
          <a:r>
            <a:rPr lang="ru-RU" sz="1200" dirty="0" smtClean="0">
              <a:solidFill>
                <a:schemeClr val="tx1"/>
              </a:solidFill>
            </a:rPr>
            <a:t> </a:t>
          </a:r>
          <a:r>
            <a:rPr lang="ru-RU" sz="1200" dirty="0" err="1" smtClean="0">
              <a:solidFill>
                <a:schemeClr val="tx1"/>
              </a:solidFill>
            </a:rPr>
            <a:t>всім</a:t>
          </a:r>
          <a:r>
            <a:rPr lang="ru-RU" sz="1200" dirty="0" smtClean="0">
              <a:solidFill>
                <a:schemeClr val="tx1"/>
              </a:solidFill>
            </a:rPr>
            <a:t> </a:t>
          </a:r>
          <a:r>
            <a:rPr lang="ru-RU" sz="1200" dirty="0" err="1" smtClean="0">
              <a:solidFill>
                <a:schemeClr val="tx1"/>
              </a:solidFill>
            </a:rPr>
            <a:t>проявам</a:t>
          </a:r>
          <a:r>
            <a:rPr lang="ru-RU" sz="1200" dirty="0" smtClean="0">
              <a:solidFill>
                <a:schemeClr val="tx1"/>
              </a:solidFill>
            </a:rPr>
            <a:t> </a:t>
          </a:r>
          <a:r>
            <a:rPr lang="ru-RU" sz="1200" dirty="0" err="1" smtClean="0">
              <a:solidFill>
                <a:schemeClr val="tx1"/>
              </a:solidFill>
            </a:rPr>
            <a:t>насильства</a:t>
          </a:r>
          <a:r>
            <a:rPr lang="ru-RU" sz="1200" dirty="0" smtClean="0">
              <a:solidFill>
                <a:schemeClr val="tx1"/>
              </a:solidFill>
            </a:rPr>
            <a:t> </a:t>
          </a:r>
          <a:r>
            <a:rPr lang="ru-RU" sz="1200" dirty="0" err="1" smtClean="0">
              <a:solidFill>
                <a:schemeClr val="tx1"/>
              </a:solidFill>
            </a:rPr>
            <a:t>стосовно</a:t>
          </a:r>
          <a:r>
            <a:rPr lang="ru-RU" sz="1200" dirty="0" smtClean="0">
              <a:solidFill>
                <a:schemeClr val="tx1"/>
              </a:solidFill>
            </a:rPr>
            <a:t> </a:t>
          </a:r>
          <a:r>
            <a:rPr lang="ru-RU" sz="1200" dirty="0" err="1" smtClean="0">
              <a:solidFill>
                <a:schemeClr val="tx1"/>
              </a:solidFill>
            </a:rPr>
            <a:t>жінок</a:t>
          </a:r>
          <a:r>
            <a:rPr lang="ru-RU" sz="1200" dirty="0" smtClean="0">
              <a:solidFill>
                <a:schemeClr val="tx1"/>
              </a:solidFill>
            </a:rPr>
            <a:t>;</a:t>
          </a:r>
          <a:endParaRPr lang="ru-RU" sz="1200" dirty="0">
            <a:solidFill>
              <a:schemeClr val="tx1"/>
            </a:solidFill>
          </a:endParaRPr>
        </a:p>
      </dgm:t>
    </dgm:pt>
    <dgm:pt modelId="{B04117AA-FD60-430F-8C54-114E2A73147D}" type="parTrans" cxnId="{173B11F2-6A72-40BC-9432-169EC285FC61}">
      <dgm:prSet/>
      <dgm:spPr/>
      <dgm:t>
        <a:bodyPr/>
        <a:lstStyle/>
        <a:p>
          <a:endParaRPr lang="ru-RU"/>
        </a:p>
      </dgm:t>
    </dgm:pt>
    <dgm:pt modelId="{C354CF3B-4DD1-4DA5-9570-C5E8E15E34E3}" type="sibTrans" cxnId="{173B11F2-6A72-40BC-9432-169EC285FC61}">
      <dgm:prSet/>
      <dgm:spPr/>
      <dgm:t>
        <a:bodyPr/>
        <a:lstStyle/>
        <a:p>
          <a:endParaRPr lang="ru-RU"/>
        </a:p>
      </dgm:t>
    </dgm:pt>
    <dgm:pt modelId="{7349F215-FF0D-4475-B35D-891302E125A1}">
      <dgm:prSet custT="1"/>
      <dgm:spPr/>
      <dgm:t>
        <a:bodyPr/>
        <a:lstStyle/>
        <a:p>
          <a:r>
            <a:rPr lang="ru-RU" sz="1200" smtClean="0">
              <a:solidFill>
                <a:schemeClr val="tx1"/>
              </a:solidFill>
            </a:rPr>
            <a:t>     забезпечення рівних   можливостей  жінкам  і  чоловікам  щодо </a:t>
          </a:r>
          <a:endParaRPr lang="ru-RU" sz="1200">
            <a:solidFill>
              <a:schemeClr val="tx1"/>
            </a:solidFill>
          </a:endParaRPr>
        </a:p>
      </dgm:t>
    </dgm:pt>
    <dgm:pt modelId="{6FD3859A-4DC5-459C-BB93-66A89976BEFB}" type="parTrans" cxnId="{CD23F44B-56CC-495B-A08B-17250649BD32}">
      <dgm:prSet/>
      <dgm:spPr/>
      <dgm:t>
        <a:bodyPr/>
        <a:lstStyle/>
        <a:p>
          <a:endParaRPr lang="ru-RU"/>
        </a:p>
      </dgm:t>
    </dgm:pt>
    <dgm:pt modelId="{E163EAC7-DC38-4918-8925-F58F81ADA450}" type="sibTrans" cxnId="{CD23F44B-56CC-495B-A08B-17250649BD32}">
      <dgm:prSet/>
      <dgm:spPr/>
      <dgm:t>
        <a:bodyPr/>
        <a:lstStyle/>
        <a:p>
          <a:endParaRPr lang="ru-RU"/>
        </a:p>
      </dgm:t>
    </dgm:pt>
    <dgm:pt modelId="{3BE0B750-81ED-4BAB-A089-1DEC91DFDEE8}">
      <dgm:prSet custT="1"/>
      <dgm:spPr/>
      <dgm:t>
        <a:bodyPr/>
        <a:lstStyle/>
        <a:p>
          <a:r>
            <a:rPr lang="ru-RU" sz="1200" dirty="0" err="1" smtClean="0">
              <a:solidFill>
                <a:schemeClr val="tx1"/>
              </a:solidFill>
            </a:rPr>
            <a:t>поєднання</a:t>
          </a:r>
          <a:r>
            <a:rPr lang="ru-RU" sz="1200" dirty="0" smtClean="0">
              <a:solidFill>
                <a:schemeClr val="tx1"/>
              </a:solidFill>
            </a:rPr>
            <a:t> </a:t>
          </a:r>
          <a:r>
            <a:rPr lang="ru-RU" sz="1200" dirty="0" err="1" smtClean="0">
              <a:solidFill>
                <a:schemeClr val="tx1"/>
              </a:solidFill>
            </a:rPr>
            <a:t>професійних</a:t>
          </a:r>
          <a:r>
            <a:rPr lang="ru-RU" sz="1200" dirty="0" smtClean="0">
              <a:solidFill>
                <a:schemeClr val="tx1"/>
              </a:solidFill>
            </a:rPr>
            <a:t> та </a:t>
          </a:r>
          <a:r>
            <a:rPr lang="ru-RU" sz="1200" dirty="0" err="1" smtClean="0">
              <a:solidFill>
                <a:schemeClr val="tx1"/>
              </a:solidFill>
            </a:rPr>
            <a:t>сімейних</a:t>
          </a:r>
          <a:r>
            <a:rPr lang="ru-RU" sz="1200" dirty="0" smtClean="0">
              <a:solidFill>
                <a:schemeClr val="tx1"/>
              </a:solidFill>
            </a:rPr>
            <a:t> </a:t>
          </a:r>
          <a:r>
            <a:rPr lang="ru-RU" sz="1200" dirty="0" err="1" smtClean="0">
              <a:solidFill>
                <a:schemeClr val="tx1"/>
              </a:solidFill>
            </a:rPr>
            <a:t>обов'язків</a:t>
          </a:r>
          <a:r>
            <a:rPr lang="ru-RU" sz="1200" dirty="0" smtClean="0">
              <a:solidFill>
                <a:schemeClr val="tx1"/>
              </a:solidFill>
            </a:rPr>
            <a:t>;  </a:t>
          </a:r>
          <a:r>
            <a:rPr lang="ru-RU" sz="1200" dirty="0" err="1" smtClean="0">
              <a:solidFill>
                <a:schemeClr val="tx1"/>
              </a:solidFill>
            </a:rPr>
            <a:t>підтримку</a:t>
          </a:r>
          <a:r>
            <a:rPr lang="ru-RU" sz="1200" dirty="0" smtClean="0">
              <a:solidFill>
                <a:schemeClr val="tx1"/>
              </a:solidFill>
            </a:rPr>
            <a:t> </a:t>
          </a:r>
          <a:r>
            <a:rPr lang="ru-RU" sz="1200" dirty="0" err="1" smtClean="0">
              <a:solidFill>
                <a:schemeClr val="tx1"/>
              </a:solidFill>
            </a:rPr>
            <a:t>сім'ї</a:t>
          </a:r>
          <a:r>
            <a:rPr lang="ru-RU" sz="1200" dirty="0" smtClean="0">
              <a:solidFill>
                <a:schemeClr val="tx1"/>
              </a:solidFill>
            </a:rPr>
            <a:t>,  </a:t>
          </a:r>
          <a:r>
            <a:rPr lang="ru-RU" sz="1200" dirty="0" err="1" smtClean="0">
              <a:solidFill>
                <a:schemeClr val="tx1"/>
              </a:solidFill>
            </a:rPr>
            <a:t>формування</a:t>
          </a:r>
          <a:r>
            <a:rPr lang="ru-RU" sz="1200" dirty="0" smtClean="0">
              <a:solidFill>
                <a:schemeClr val="tx1"/>
              </a:solidFill>
            </a:rPr>
            <a:t>  </a:t>
          </a:r>
          <a:r>
            <a:rPr lang="ru-RU" sz="1200" dirty="0" err="1" smtClean="0">
              <a:solidFill>
                <a:schemeClr val="tx1"/>
              </a:solidFill>
            </a:rPr>
            <a:t>відповідального</a:t>
          </a:r>
          <a:r>
            <a:rPr lang="ru-RU" sz="1200" dirty="0" smtClean="0">
              <a:solidFill>
                <a:schemeClr val="tx1"/>
              </a:solidFill>
            </a:rPr>
            <a:t>  материнства  і  </a:t>
          </a:r>
          <a:r>
            <a:rPr lang="ru-RU" sz="1200" dirty="0" err="1" smtClean="0">
              <a:solidFill>
                <a:schemeClr val="tx1"/>
              </a:solidFill>
            </a:rPr>
            <a:t>батьківства</a:t>
          </a:r>
          <a:r>
            <a:rPr lang="ru-RU" sz="1200" dirty="0" smtClean="0">
              <a:solidFill>
                <a:schemeClr val="tx1"/>
              </a:solidFill>
            </a:rPr>
            <a:t>; </a:t>
          </a:r>
          <a:endParaRPr lang="ru-RU" sz="1200" dirty="0">
            <a:solidFill>
              <a:schemeClr val="tx1"/>
            </a:solidFill>
          </a:endParaRPr>
        </a:p>
      </dgm:t>
    </dgm:pt>
    <dgm:pt modelId="{0EDD3DAB-7231-482D-B018-75CB35E1BE0C}" type="parTrans" cxnId="{192C9713-5372-463B-B8D8-09B9EDA74658}">
      <dgm:prSet/>
      <dgm:spPr/>
      <dgm:t>
        <a:bodyPr/>
        <a:lstStyle/>
        <a:p>
          <a:endParaRPr lang="ru-RU"/>
        </a:p>
      </dgm:t>
    </dgm:pt>
    <dgm:pt modelId="{51882E61-407F-4C51-A75D-E69A3DE2CE7D}" type="sibTrans" cxnId="{192C9713-5372-463B-B8D8-09B9EDA74658}">
      <dgm:prSet/>
      <dgm:spPr/>
      <dgm:t>
        <a:bodyPr/>
        <a:lstStyle/>
        <a:p>
          <a:endParaRPr lang="ru-RU"/>
        </a:p>
      </dgm:t>
    </dgm:pt>
    <dgm:pt modelId="{19E3FC45-FB6D-4C62-A93B-A2B8D370D9A4}">
      <dgm:prSet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 </a:t>
          </a:r>
          <a:r>
            <a:rPr lang="ru-RU" sz="1200" dirty="0" err="1" smtClean="0">
              <a:solidFill>
                <a:schemeClr val="tx1"/>
              </a:solidFill>
            </a:rPr>
            <a:t>виховання</a:t>
          </a:r>
          <a:r>
            <a:rPr lang="ru-RU" sz="1200" dirty="0" smtClean="0">
              <a:solidFill>
                <a:schemeClr val="tx1"/>
              </a:solidFill>
            </a:rPr>
            <a:t> і   пропаганду  </a:t>
          </a:r>
          <a:r>
            <a:rPr lang="ru-RU" sz="1200" dirty="0" err="1" smtClean="0">
              <a:solidFill>
                <a:schemeClr val="tx1"/>
              </a:solidFill>
            </a:rPr>
            <a:t>серед</a:t>
          </a:r>
          <a:r>
            <a:rPr lang="ru-RU" sz="1200" dirty="0" smtClean="0">
              <a:solidFill>
                <a:schemeClr val="tx1"/>
              </a:solidFill>
            </a:rPr>
            <a:t>  </a:t>
          </a:r>
          <a:r>
            <a:rPr lang="ru-RU" sz="1200" dirty="0" err="1" smtClean="0">
              <a:solidFill>
                <a:schemeClr val="tx1"/>
              </a:solidFill>
            </a:rPr>
            <a:t>населення</a:t>
          </a:r>
          <a:r>
            <a:rPr lang="ru-RU" sz="1200" dirty="0" smtClean="0">
              <a:solidFill>
                <a:schemeClr val="tx1"/>
              </a:solidFill>
            </a:rPr>
            <a:t>  </a:t>
          </a:r>
          <a:r>
            <a:rPr lang="ru-RU" sz="1200" dirty="0" err="1" smtClean="0">
              <a:solidFill>
                <a:schemeClr val="tx1"/>
              </a:solidFill>
            </a:rPr>
            <a:t>України</a:t>
          </a:r>
          <a:r>
            <a:rPr lang="ru-RU" sz="1200" dirty="0" smtClean="0">
              <a:solidFill>
                <a:schemeClr val="tx1"/>
              </a:solidFill>
            </a:rPr>
            <a:t>  </a:t>
          </a:r>
          <a:r>
            <a:rPr lang="ru-RU" sz="1200" dirty="0" err="1" smtClean="0">
              <a:solidFill>
                <a:schemeClr val="tx1"/>
              </a:solidFill>
            </a:rPr>
            <a:t>культури</a:t>
          </a:r>
          <a:r>
            <a:rPr lang="ru-RU" sz="1200" dirty="0" smtClean="0">
              <a:solidFill>
                <a:schemeClr val="tx1"/>
              </a:solidFill>
            </a:rPr>
            <a:t> </a:t>
          </a:r>
          <a:r>
            <a:rPr lang="ru-RU" sz="1200" dirty="0" err="1" smtClean="0">
              <a:solidFill>
                <a:schemeClr val="tx1"/>
              </a:solidFill>
            </a:rPr>
            <a:t>ґендерної</a:t>
          </a:r>
          <a:r>
            <a:rPr lang="ru-RU" sz="1200" dirty="0" smtClean="0">
              <a:solidFill>
                <a:schemeClr val="tx1"/>
              </a:solidFill>
            </a:rPr>
            <a:t> </a:t>
          </a:r>
          <a:r>
            <a:rPr lang="ru-RU" sz="1200" dirty="0" err="1" smtClean="0">
              <a:solidFill>
                <a:schemeClr val="tx1"/>
              </a:solidFill>
            </a:rPr>
            <a:t>рівності</a:t>
          </a:r>
          <a:r>
            <a:rPr lang="ru-RU" sz="1200" dirty="0" smtClean="0">
              <a:solidFill>
                <a:schemeClr val="tx1"/>
              </a:solidFill>
            </a:rPr>
            <a:t>,  </a:t>
          </a:r>
          <a:r>
            <a:rPr lang="ru-RU" sz="1200" dirty="0" err="1" smtClean="0">
              <a:solidFill>
                <a:schemeClr val="tx1"/>
              </a:solidFill>
            </a:rPr>
            <a:t>поширення</a:t>
          </a:r>
          <a:r>
            <a:rPr lang="ru-RU" sz="1200" dirty="0" smtClean="0">
              <a:solidFill>
                <a:schemeClr val="tx1"/>
              </a:solidFill>
            </a:rPr>
            <a:t>  </a:t>
          </a:r>
          <a:r>
            <a:rPr lang="ru-RU" sz="1200" dirty="0" err="1" smtClean="0">
              <a:solidFill>
                <a:schemeClr val="tx1"/>
              </a:solidFill>
            </a:rPr>
            <a:t>просвітницької</a:t>
          </a:r>
          <a:r>
            <a:rPr lang="ru-RU" sz="1200" dirty="0" smtClean="0">
              <a:solidFill>
                <a:schemeClr val="tx1"/>
              </a:solidFill>
            </a:rPr>
            <a:t>  </a:t>
          </a:r>
          <a:r>
            <a:rPr lang="ru-RU" sz="1200" dirty="0" err="1" smtClean="0">
              <a:solidFill>
                <a:schemeClr val="tx1"/>
              </a:solidFill>
            </a:rPr>
            <a:t>діяльності</a:t>
          </a:r>
          <a:r>
            <a:rPr lang="ru-RU" sz="1200" dirty="0" smtClean="0">
              <a:solidFill>
                <a:schemeClr val="tx1"/>
              </a:solidFill>
            </a:rPr>
            <a:t>  у  </a:t>
          </a:r>
          <a:r>
            <a:rPr lang="ru-RU" sz="1200" dirty="0" err="1" smtClean="0">
              <a:solidFill>
                <a:schemeClr val="tx1"/>
              </a:solidFill>
            </a:rPr>
            <a:t>цій</a:t>
          </a:r>
          <a:r>
            <a:rPr lang="ru-RU" sz="1200" dirty="0" smtClean="0">
              <a:solidFill>
                <a:schemeClr val="tx1"/>
              </a:solidFill>
            </a:rPr>
            <a:t> </a:t>
          </a:r>
          <a:r>
            <a:rPr lang="ru-RU" sz="1200" dirty="0" err="1" smtClean="0">
              <a:solidFill>
                <a:schemeClr val="tx1"/>
              </a:solidFill>
            </a:rPr>
            <a:t>сфері</a:t>
          </a:r>
          <a:r>
            <a:rPr lang="ru-RU" sz="1200" dirty="0" smtClean="0">
              <a:solidFill>
                <a:schemeClr val="tx1"/>
              </a:solidFill>
            </a:rPr>
            <a:t>;    </a:t>
          </a:r>
          <a:r>
            <a:rPr lang="ru-RU" sz="1200" dirty="0" err="1" smtClean="0">
              <a:solidFill>
                <a:schemeClr val="tx1"/>
              </a:solidFill>
            </a:rPr>
            <a:t>захист</a:t>
          </a:r>
          <a:r>
            <a:rPr lang="ru-RU" sz="1200" dirty="0" smtClean="0">
              <a:solidFill>
                <a:schemeClr val="tx1"/>
              </a:solidFill>
            </a:rPr>
            <a:t> </a:t>
          </a:r>
          <a:r>
            <a:rPr lang="ru-RU" sz="1200" dirty="0" err="1" smtClean="0">
              <a:solidFill>
                <a:schemeClr val="tx1"/>
              </a:solidFill>
            </a:rPr>
            <a:t>суспільства</a:t>
          </a:r>
          <a:r>
            <a:rPr lang="ru-RU" sz="1200" dirty="0" smtClean="0">
              <a:solidFill>
                <a:schemeClr val="tx1"/>
              </a:solidFill>
            </a:rPr>
            <a:t>    </a:t>
          </a:r>
          <a:r>
            <a:rPr lang="ru-RU" sz="1200" dirty="0" err="1" smtClean="0">
              <a:solidFill>
                <a:schemeClr val="tx1"/>
              </a:solidFill>
            </a:rPr>
            <a:t>від</a:t>
          </a:r>
          <a:r>
            <a:rPr lang="ru-RU" sz="1200" dirty="0" smtClean="0">
              <a:solidFill>
                <a:schemeClr val="tx1"/>
              </a:solidFill>
            </a:rPr>
            <a:t>    </a:t>
          </a:r>
          <a:r>
            <a:rPr lang="ru-RU" sz="1200" dirty="0" err="1" smtClean="0">
              <a:solidFill>
                <a:schemeClr val="tx1"/>
              </a:solidFill>
            </a:rPr>
            <a:t>інформації</a:t>
          </a:r>
          <a:r>
            <a:rPr lang="ru-RU" sz="1200" dirty="0" smtClean="0">
              <a:solidFill>
                <a:schemeClr val="tx1"/>
              </a:solidFill>
            </a:rPr>
            <a:t>,    </a:t>
          </a:r>
          <a:r>
            <a:rPr lang="ru-RU" sz="1200" dirty="0" err="1" smtClean="0">
              <a:solidFill>
                <a:schemeClr val="tx1"/>
              </a:solidFill>
            </a:rPr>
            <a:t>спрямованої</a:t>
          </a:r>
          <a:r>
            <a:rPr lang="ru-RU" sz="1200" dirty="0" smtClean="0">
              <a:solidFill>
                <a:schemeClr val="tx1"/>
              </a:solidFill>
            </a:rPr>
            <a:t>    на </a:t>
          </a:r>
          <a:r>
            <a:rPr lang="ru-RU" sz="1200" dirty="0" err="1" smtClean="0">
              <a:solidFill>
                <a:schemeClr val="tx1"/>
              </a:solidFill>
            </a:rPr>
            <a:t>дискримінацію</a:t>
          </a:r>
          <a:r>
            <a:rPr lang="ru-RU" sz="1200" dirty="0" smtClean="0">
              <a:solidFill>
                <a:schemeClr val="tx1"/>
              </a:solidFill>
            </a:rPr>
            <a:t> за </a:t>
          </a:r>
          <a:r>
            <a:rPr lang="ru-RU" sz="1200" dirty="0" err="1" smtClean="0">
              <a:solidFill>
                <a:schemeClr val="tx1"/>
              </a:solidFill>
            </a:rPr>
            <a:t>ознакою</a:t>
          </a:r>
          <a:r>
            <a:rPr lang="ru-RU" sz="1200" dirty="0" smtClean="0">
              <a:solidFill>
                <a:schemeClr val="tx1"/>
              </a:solidFill>
            </a:rPr>
            <a:t> </a:t>
          </a:r>
          <a:r>
            <a:rPr lang="ru-RU" sz="1200" dirty="0" err="1" smtClean="0">
              <a:solidFill>
                <a:schemeClr val="tx1"/>
              </a:solidFill>
            </a:rPr>
            <a:t>статі</a:t>
          </a:r>
          <a:endParaRPr lang="ru-RU" sz="1200" dirty="0">
            <a:solidFill>
              <a:schemeClr val="tx1"/>
            </a:solidFill>
          </a:endParaRPr>
        </a:p>
      </dgm:t>
    </dgm:pt>
    <dgm:pt modelId="{CA76328C-2ECF-4B9D-9225-70EF4843C8D9}" type="parTrans" cxnId="{1FD1221F-458B-4B43-BE15-52E4A43B8537}">
      <dgm:prSet/>
      <dgm:spPr/>
      <dgm:t>
        <a:bodyPr/>
        <a:lstStyle/>
        <a:p>
          <a:endParaRPr lang="ru-RU"/>
        </a:p>
      </dgm:t>
    </dgm:pt>
    <dgm:pt modelId="{83FCFB64-DFB0-4287-8730-D5C092053ED1}" type="sibTrans" cxnId="{1FD1221F-458B-4B43-BE15-52E4A43B8537}">
      <dgm:prSet/>
      <dgm:spPr/>
      <dgm:t>
        <a:bodyPr/>
        <a:lstStyle/>
        <a:p>
          <a:endParaRPr lang="ru-RU"/>
        </a:p>
      </dgm:t>
    </dgm:pt>
    <dgm:pt modelId="{8497EF78-261F-4005-A5C2-E0B52D574B5C}">
      <dgm:prSet custT="1"/>
      <dgm:spPr/>
      <dgm:t>
        <a:bodyPr/>
        <a:lstStyle/>
        <a:p>
          <a:r>
            <a:rPr lang="ru-RU" sz="1200" smtClean="0">
              <a:solidFill>
                <a:schemeClr val="tx1"/>
              </a:solidFill>
            </a:rPr>
            <a:t>     </a:t>
          </a:r>
          <a:r>
            <a:rPr lang="ru-RU" sz="1200" dirty="0" err="1" smtClean="0">
              <a:solidFill>
                <a:schemeClr val="tx1"/>
              </a:solidFill>
            </a:rPr>
            <a:t>забезпечення</a:t>
          </a:r>
          <a:r>
            <a:rPr lang="ru-RU" sz="1200" dirty="0" smtClean="0">
              <a:solidFill>
                <a:schemeClr val="tx1"/>
              </a:solidFill>
            </a:rPr>
            <a:t> </a:t>
          </a:r>
          <a:r>
            <a:rPr lang="ru-RU" sz="1200" dirty="0" err="1" smtClean="0">
              <a:solidFill>
                <a:schemeClr val="tx1"/>
              </a:solidFill>
            </a:rPr>
            <a:t>рівної</a:t>
          </a:r>
          <a:r>
            <a:rPr lang="ru-RU" sz="1200" dirty="0" smtClean="0">
              <a:solidFill>
                <a:schemeClr val="tx1"/>
              </a:solidFill>
            </a:rPr>
            <a:t> </a:t>
          </a:r>
          <a:r>
            <a:rPr lang="ru-RU" sz="1200" dirty="0" err="1" smtClean="0">
              <a:solidFill>
                <a:schemeClr val="tx1"/>
              </a:solidFill>
            </a:rPr>
            <a:t>участі</a:t>
          </a:r>
          <a:r>
            <a:rPr lang="ru-RU" sz="1200" dirty="0" smtClean="0">
              <a:solidFill>
                <a:schemeClr val="tx1"/>
              </a:solidFill>
            </a:rPr>
            <a:t>  </a:t>
          </a:r>
          <a:r>
            <a:rPr lang="ru-RU" sz="1200" dirty="0" err="1" smtClean="0">
              <a:solidFill>
                <a:schemeClr val="tx1"/>
              </a:solidFill>
            </a:rPr>
            <a:t>жінок</a:t>
          </a:r>
          <a:r>
            <a:rPr lang="ru-RU" sz="1200" dirty="0" smtClean="0">
              <a:solidFill>
                <a:schemeClr val="tx1"/>
              </a:solidFill>
            </a:rPr>
            <a:t>  і  </a:t>
          </a:r>
          <a:r>
            <a:rPr lang="ru-RU" sz="1200" dirty="0" err="1" smtClean="0">
              <a:solidFill>
                <a:schemeClr val="tx1"/>
              </a:solidFill>
            </a:rPr>
            <a:t>чоловіків</a:t>
          </a:r>
          <a:r>
            <a:rPr lang="ru-RU" sz="1200" dirty="0" smtClean="0">
              <a:solidFill>
                <a:schemeClr val="tx1"/>
              </a:solidFill>
            </a:rPr>
            <a:t>  у  </a:t>
          </a:r>
          <a:r>
            <a:rPr lang="ru-RU" sz="1200" dirty="0" err="1" smtClean="0">
              <a:solidFill>
                <a:schemeClr val="tx1"/>
              </a:solidFill>
            </a:rPr>
            <a:t>прийнятті</a:t>
          </a:r>
          <a:r>
            <a:rPr lang="ru-RU" sz="1200" dirty="0" smtClean="0">
              <a:solidFill>
                <a:schemeClr val="tx1"/>
              </a:solidFill>
            </a:rPr>
            <a:t> </a:t>
          </a:r>
          <a:r>
            <a:rPr lang="ru-RU" sz="1200" dirty="0" err="1" smtClean="0">
              <a:solidFill>
                <a:schemeClr val="tx1"/>
              </a:solidFill>
            </a:rPr>
            <a:t>суспільно</a:t>
          </a:r>
          <a:r>
            <a:rPr lang="ru-RU" sz="1200" dirty="0" smtClean="0">
              <a:solidFill>
                <a:schemeClr val="tx1"/>
              </a:solidFill>
            </a:rPr>
            <a:t> </a:t>
          </a:r>
          <a:r>
            <a:rPr lang="ru-RU" sz="1200" dirty="0" err="1" smtClean="0">
              <a:solidFill>
                <a:schemeClr val="tx1"/>
              </a:solidFill>
            </a:rPr>
            <a:t>важливих</a:t>
          </a:r>
          <a:r>
            <a:rPr lang="ru-RU" sz="1200" dirty="0" smtClean="0">
              <a:solidFill>
                <a:schemeClr val="tx1"/>
              </a:solidFill>
            </a:rPr>
            <a:t> </a:t>
          </a:r>
          <a:r>
            <a:rPr lang="ru-RU" sz="1200" dirty="0" err="1" smtClean="0">
              <a:solidFill>
                <a:schemeClr val="tx1"/>
              </a:solidFill>
            </a:rPr>
            <a:t>рішень</a:t>
          </a:r>
          <a:r>
            <a:rPr lang="ru-RU" sz="1200" dirty="0" smtClean="0">
              <a:solidFill>
                <a:schemeClr val="tx1"/>
              </a:solidFill>
            </a:rPr>
            <a:t>; </a:t>
          </a:r>
          <a:endParaRPr lang="ru-RU" sz="1200" dirty="0">
            <a:solidFill>
              <a:schemeClr val="tx1"/>
            </a:solidFill>
          </a:endParaRPr>
        </a:p>
      </dgm:t>
    </dgm:pt>
    <dgm:pt modelId="{935B0561-3929-4836-B06E-B4243083B78F}" type="parTrans" cxnId="{6B86E442-A7E3-4541-BB97-ECDCC2799556}">
      <dgm:prSet/>
      <dgm:spPr/>
      <dgm:t>
        <a:bodyPr/>
        <a:lstStyle/>
        <a:p>
          <a:endParaRPr lang="ru-RU"/>
        </a:p>
      </dgm:t>
    </dgm:pt>
    <dgm:pt modelId="{1043AB47-E24A-45E0-A781-7643C16B0192}" type="sibTrans" cxnId="{6B86E442-A7E3-4541-BB97-ECDCC2799556}">
      <dgm:prSet/>
      <dgm:spPr/>
      <dgm:t>
        <a:bodyPr/>
        <a:lstStyle/>
        <a:p>
          <a:endParaRPr lang="ru-RU"/>
        </a:p>
      </dgm:t>
    </dgm:pt>
    <dgm:pt modelId="{2466E592-2DAC-4CC2-87BA-50CC283A0D38}" type="pres">
      <dgm:prSet presAssocID="{9BB4FEAE-7877-4A42-B511-A39BF597037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8FAFF019-9946-46D9-8B1C-42741AB2931C}" type="pres">
      <dgm:prSet presAssocID="{9BB4FEAE-7877-4A42-B511-A39BF597037A}" presName="Name1" presStyleCnt="0"/>
      <dgm:spPr/>
    </dgm:pt>
    <dgm:pt modelId="{81DD2CC1-544F-4139-83C1-E47E0733B0AA}" type="pres">
      <dgm:prSet presAssocID="{9BB4FEAE-7877-4A42-B511-A39BF597037A}" presName="cycle" presStyleCnt="0"/>
      <dgm:spPr/>
    </dgm:pt>
    <dgm:pt modelId="{48DC74FC-E6D3-44A0-A7B3-793406AEF1A3}" type="pres">
      <dgm:prSet presAssocID="{9BB4FEAE-7877-4A42-B511-A39BF597037A}" presName="srcNode" presStyleLbl="node1" presStyleIdx="0" presStyleCnt="7"/>
      <dgm:spPr/>
    </dgm:pt>
    <dgm:pt modelId="{F3E35AE2-E268-470F-BBE6-174E241080E4}" type="pres">
      <dgm:prSet presAssocID="{9BB4FEAE-7877-4A42-B511-A39BF597037A}" presName="conn" presStyleLbl="parChTrans1D2" presStyleIdx="0" presStyleCnt="1"/>
      <dgm:spPr/>
      <dgm:t>
        <a:bodyPr/>
        <a:lstStyle/>
        <a:p>
          <a:endParaRPr lang="ru-RU"/>
        </a:p>
      </dgm:t>
    </dgm:pt>
    <dgm:pt modelId="{68D82954-BDDE-44BB-B49A-17DCA1C0535D}" type="pres">
      <dgm:prSet presAssocID="{9BB4FEAE-7877-4A42-B511-A39BF597037A}" presName="extraNode" presStyleLbl="node1" presStyleIdx="0" presStyleCnt="7"/>
      <dgm:spPr/>
    </dgm:pt>
    <dgm:pt modelId="{BDAE56B1-C25C-4D79-A648-A9E087518FC2}" type="pres">
      <dgm:prSet presAssocID="{9BB4FEAE-7877-4A42-B511-A39BF597037A}" presName="dstNode" presStyleLbl="node1" presStyleIdx="0" presStyleCnt="7"/>
      <dgm:spPr/>
    </dgm:pt>
    <dgm:pt modelId="{DCC1D566-DB31-4953-BFA3-D89937B62660}" type="pres">
      <dgm:prSet presAssocID="{3449D2DF-8063-4EE5-B7E4-BC785EB4786A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D7DD21-3141-49DB-9BC0-952474DA8BC8}" type="pres">
      <dgm:prSet presAssocID="{3449D2DF-8063-4EE5-B7E4-BC785EB4786A}" presName="accent_1" presStyleCnt="0"/>
      <dgm:spPr/>
    </dgm:pt>
    <dgm:pt modelId="{1888588F-302C-41AE-82EE-87859E0547D7}" type="pres">
      <dgm:prSet presAssocID="{3449D2DF-8063-4EE5-B7E4-BC785EB4786A}" presName="accentRepeatNode" presStyleLbl="solidFgAcc1" presStyleIdx="0" presStyleCnt="7"/>
      <dgm:spPr/>
    </dgm:pt>
    <dgm:pt modelId="{EEBA6223-AED8-4D21-B5A6-F36B017894CE}" type="pres">
      <dgm:prSet presAssocID="{2D2E3649-207B-4F40-9FF0-8C55D83F8C2E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991B3C-17DF-42B6-913D-9DB1E87A7C30}" type="pres">
      <dgm:prSet presAssocID="{2D2E3649-207B-4F40-9FF0-8C55D83F8C2E}" presName="accent_2" presStyleCnt="0"/>
      <dgm:spPr/>
    </dgm:pt>
    <dgm:pt modelId="{2B2FEDBD-56FA-4F4A-BA71-FB27433A7B7C}" type="pres">
      <dgm:prSet presAssocID="{2D2E3649-207B-4F40-9FF0-8C55D83F8C2E}" presName="accentRepeatNode" presStyleLbl="solidFgAcc1" presStyleIdx="1" presStyleCnt="7"/>
      <dgm:spPr/>
    </dgm:pt>
    <dgm:pt modelId="{AD5A09D0-69AB-4A5C-9E76-2B6CD0EBD8B0}" type="pres">
      <dgm:prSet presAssocID="{03A4823E-45DB-49D3-9180-BA5A0B142164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0D9AEC-4BF0-4FD6-8944-190BA9755A3E}" type="pres">
      <dgm:prSet presAssocID="{03A4823E-45DB-49D3-9180-BA5A0B142164}" presName="accent_3" presStyleCnt="0"/>
      <dgm:spPr/>
    </dgm:pt>
    <dgm:pt modelId="{640E1097-9DB7-4338-A321-25D7DE43E5DE}" type="pres">
      <dgm:prSet presAssocID="{03A4823E-45DB-49D3-9180-BA5A0B142164}" presName="accentRepeatNode" presStyleLbl="solidFgAcc1" presStyleIdx="2" presStyleCnt="7"/>
      <dgm:spPr/>
    </dgm:pt>
    <dgm:pt modelId="{446078ED-E625-4989-AAAD-64D32A2E5813}" type="pres">
      <dgm:prSet presAssocID="{8497EF78-261F-4005-A5C2-E0B52D574B5C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D5D996-7004-48B4-A507-501E0F3AC351}" type="pres">
      <dgm:prSet presAssocID="{8497EF78-261F-4005-A5C2-E0B52D574B5C}" presName="accent_4" presStyleCnt="0"/>
      <dgm:spPr/>
    </dgm:pt>
    <dgm:pt modelId="{65A2B058-81D1-40B5-A443-5F04C1D91888}" type="pres">
      <dgm:prSet presAssocID="{8497EF78-261F-4005-A5C2-E0B52D574B5C}" presName="accentRepeatNode" presStyleLbl="solidFgAcc1" presStyleIdx="3" presStyleCnt="7"/>
      <dgm:spPr/>
    </dgm:pt>
    <dgm:pt modelId="{552137E4-138C-4E1C-BF1C-07F61C1B210C}" type="pres">
      <dgm:prSet presAssocID="{7349F215-FF0D-4475-B35D-891302E125A1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845BE3-5D97-4AE5-A4C3-ACEDE44D75FE}" type="pres">
      <dgm:prSet presAssocID="{7349F215-FF0D-4475-B35D-891302E125A1}" presName="accent_5" presStyleCnt="0"/>
      <dgm:spPr/>
    </dgm:pt>
    <dgm:pt modelId="{70606FBB-AAE4-4B8D-95BE-278F149C4B78}" type="pres">
      <dgm:prSet presAssocID="{7349F215-FF0D-4475-B35D-891302E125A1}" presName="accentRepeatNode" presStyleLbl="solidFgAcc1" presStyleIdx="4" presStyleCnt="7"/>
      <dgm:spPr/>
    </dgm:pt>
    <dgm:pt modelId="{6985E048-069E-4D3D-A6E9-007B5A452548}" type="pres">
      <dgm:prSet presAssocID="{3BE0B750-81ED-4BAB-A089-1DEC91DFDEE8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62CB0E-A89A-44E3-9989-9FCC57C0D72A}" type="pres">
      <dgm:prSet presAssocID="{3BE0B750-81ED-4BAB-A089-1DEC91DFDEE8}" presName="accent_6" presStyleCnt="0"/>
      <dgm:spPr/>
    </dgm:pt>
    <dgm:pt modelId="{A3EF86C8-A9F0-4305-91CC-CBBA80F17EF8}" type="pres">
      <dgm:prSet presAssocID="{3BE0B750-81ED-4BAB-A089-1DEC91DFDEE8}" presName="accentRepeatNode" presStyleLbl="solidFgAcc1" presStyleIdx="5" presStyleCnt="7"/>
      <dgm:spPr/>
    </dgm:pt>
    <dgm:pt modelId="{EE1CB264-2DAE-4081-94BC-D296F5D8C193}" type="pres">
      <dgm:prSet presAssocID="{19E3FC45-FB6D-4C62-A93B-A2B8D370D9A4}" presName="text_7" presStyleLbl="node1" presStyleIdx="6" presStyleCnt="7" custScaleY="1424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28F48E-E659-4612-B073-D6CC017BBA90}" type="pres">
      <dgm:prSet presAssocID="{19E3FC45-FB6D-4C62-A93B-A2B8D370D9A4}" presName="accent_7" presStyleCnt="0"/>
      <dgm:spPr/>
    </dgm:pt>
    <dgm:pt modelId="{1EDFD3F0-562A-4ECF-ADEC-F046981F09D0}" type="pres">
      <dgm:prSet presAssocID="{19E3FC45-FB6D-4C62-A93B-A2B8D370D9A4}" presName="accentRepeatNode" presStyleLbl="solidFgAcc1" presStyleIdx="6" presStyleCnt="7"/>
      <dgm:spPr/>
    </dgm:pt>
  </dgm:ptLst>
  <dgm:cxnLst>
    <dgm:cxn modelId="{8237F279-E1F1-4955-9FB3-F129B4856ADE}" srcId="{9BB4FEAE-7877-4A42-B511-A39BF597037A}" destId="{3449D2DF-8063-4EE5-B7E4-BC785EB4786A}" srcOrd="0" destOrd="0" parTransId="{3C0833D0-4868-4B7B-9FDE-02D50A41D301}" sibTransId="{AC74F018-F2B5-4D63-B5EB-7AEDB4978CC9}"/>
    <dgm:cxn modelId="{6B86E442-A7E3-4541-BB97-ECDCC2799556}" srcId="{9BB4FEAE-7877-4A42-B511-A39BF597037A}" destId="{8497EF78-261F-4005-A5C2-E0B52D574B5C}" srcOrd="3" destOrd="0" parTransId="{935B0561-3929-4836-B06E-B4243083B78F}" sibTransId="{1043AB47-E24A-45E0-A781-7643C16B0192}"/>
    <dgm:cxn modelId="{1FD1221F-458B-4B43-BE15-52E4A43B8537}" srcId="{9BB4FEAE-7877-4A42-B511-A39BF597037A}" destId="{19E3FC45-FB6D-4C62-A93B-A2B8D370D9A4}" srcOrd="6" destOrd="0" parTransId="{CA76328C-2ECF-4B9D-9225-70EF4843C8D9}" sibTransId="{83FCFB64-DFB0-4287-8730-D5C092053ED1}"/>
    <dgm:cxn modelId="{192C9713-5372-463B-B8D8-09B9EDA74658}" srcId="{9BB4FEAE-7877-4A42-B511-A39BF597037A}" destId="{3BE0B750-81ED-4BAB-A089-1DEC91DFDEE8}" srcOrd="5" destOrd="0" parTransId="{0EDD3DAB-7231-482D-B018-75CB35E1BE0C}" sibTransId="{51882E61-407F-4C51-A75D-E69A3DE2CE7D}"/>
    <dgm:cxn modelId="{5FE318E9-AFC3-4268-9E07-30AA50D0E758}" type="presOf" srcId="{2D2E3649-207B-4F40-9FF0-8C55D83F8C2E}" destId="{EEBA6223-AED8-4D21-B5A6-F36B017894CE}" srcOrd="0" destOrd="0" presId="urn:microsoft.com/office/officeart/2008/layout/VerticalCurvedList"/>
    <dgm:cxn modelId="{CD23F44B-56CC-495B-A08B-17250649BD32}" srcId="{9BB4FEAE-7877-4A42-B511-A39BF597037A}" destId="{7349F215-FF0D-4475-B35D-891302E125A1}" srcOrd="4" destOrd="0" parTransId="{6FD3859A-4DC5-459C-BB93-66A89976BEFB}" sibTransId="{E163EAC7-DC38-4918-8925-F58F81ADA450}"/>
    <dgm:cxn modelId="{03CBD9EB-134C-4EC6-900B-C71761A51267}" type="presOf" srcId="{8497EF78-261F-4005-A5C2-E0B52D574B5C}" destId="{446078ED-E625-4989-AAAD-64D32A2E5813}" srcOrd="0" destOrd="0" presId="urn:microsoft.com/office/officeart/2008/layout/VerticalCurvedList"/>
    <dgm:cxn modelId="{278478FF-4C74-4D8A-A01B-BCC286E1F8F2}" type="presOf" srcId="{19E3FC45-FB6D-4C62-A93B-A2B8D370D9A4}" destId="{EE1CB264-2DAE-4081-94BC-D296F5D8C193}" srcOrd="0" destOrd="0" presId="urn:microsoft.com/office/officeart/2008/layout/VerticalCurvedList"/>
    <dgm:cxn modelId="{CF506478-494A-4BD3-96CB-10BA33B31CE5}" type="presOf" srcId="{03A4823E-45DB-49D3-9180-BA5A0B142164}" destId="{AD5A09D0-69AB-4A5C-9E76-2B6CD0EBD8B0}" srcOrd="0" destOrd="0" presId="urn:microsoft.com/office/officeart/2008/layout/VerticalCurvedList"/>
    <dgm:cxn modelId="{6600808D-E9ED-4258-8E76-1656550A6524}" type="presOf" srcId="{3449D2DF-8063-4EE5-B7E4-BC785EB4786A}" destId="{DCC1D566-DB31-4953-BFA3-D89937B62660}" srcOrd="0" destOrd="0" presId="urn:microsoft.com/office/officeart/2008/layout/VerticalCurvedList"/>
    <dgm:cxn modelId="{EAA05209-430E-492B-8BF4-470FA96FA5DB}" type="presOf" srcId="{AC74F018-F2B5-4D63-B5EB-7AEDB4978CC9}" destId="{F3E35AE2-E268-470F-BBE6-174E241080E4}" srcOrd="0" destOrd="0" presId="urn:microsoft.com/office/officeart/2008/layout/VerticalCurvedList"/>
    <dgm:cxn modelId="{173B11F2-6A72-40BC-9432-169EC285FC61}" srcId="{9BB4FEAE-7877-4A42-B511-A39BF597037A}" destId="{03A4823E-45DB-49D3-9180-BA5A0B142164}" srcOrd="2" destOrd="0" parTransId="{B04117AA-FD60-430F-8C54-114E2A73147D}" sibTransId="{C354CF3B-4DD1-4DA5-9570-C5E8E15E34E3}"/>
    <dgm:cxn modelId="{F11C9EC2-006C-401B-A863-8B63B015DC2C}" type="presOf" srcId="{9BB4FEAE-7877-4A42-B511-A39BF597037A}" destId="{2466E592-2DAC-4CC2-87BA-50CC283A0D38}" srcOrd="0" destOrd="0" presId="urn:microsoft.com/office/officeart/2008/layout/VerticalCurvedList"/>
    <dgm:cxn modelId="{F3882F53-37D9-4526-A7E7-988EE3A384AE}" type="presOf" srcId="{7349F215-FF0D-4475-B35D-891302E125A1}" destId="{552137E4-138C-4E1C-BF1C-07F61C1B210C}" srcOrd="0" destOrd="0" presId="urn:microsoft.com/office/officeart/2008/layout/VerticalCurvedList"/>
    <dgm:cxn modelId="{CC7AA93E-191F-4455-BAF1-3BD935256B1F}" srcId="{9BB4FEAE-7877-4A42-B511-A39BF597037A}" destId="{2D2E3649-207B-4F40-9FF0-8C55D83F8C2E}" srcOrd="1" destOrd="0" parTransId="{472CB8F0-E160-4975-8310-B8ADFC38859E}" sibTransId="{EFEEEEA8-138A-48B3-9391-47F667B1D3C1}"/>
    <dgm:cxn modelId="{03FE757E-6DB4-43B8-8F3D-BBBD6688D18E}" type="presOf" srcId="{3BE0B750-81ED-4BAB-A089-1DEC91DFDEE8}" destId="{6985E048-069E-4D3D-A6E9-007B5A452548}" srcOrd="0" destOrd="0" presId="urn:microsoft.com/office/officeart/2008/layout/VerticalCurvedList"/>
    <dgm:cxn modelId="{7395685C-DE94-44C9-90B4-35D638D2CA3C}" type="presParOf" srcId="{2466E592-2DAC-4CC2-87BA-50CC283A0D38}" destId="{8FAFF019-9946-46D9-8B1C-42741AB2931C}" srcOrd="0" destOrd="0" presId="urn:microsoft.com/office/officeart/2008/layout/VerticalCurvedList"/>
    <dgm:cxn modelId="{8A7AF129-A947-4B39-AEAA-BB66B78B4323}" type="presParOf" srcId="{8FAFF019-9946-46D9-8B1C-42741AB2931C}" destId="{81DD2CC1-544F-4139-83C1-E47E0733B0AA}" srcOrd="0" destOrd="0" presId="urn:microsoft.com/office/officeart/2008/layout/VerticalCurvedList"/>
    <dgm:cxn modelId="{95A2442D-D6A7-49A9-8F04-A5B5DDAAD359}" type="presParOf" srcId="{81DD2CC1-544F-4139-83C1-E47E0733B0AA}" destId="{48DC74FC-E6D3-44A0-A7B3-793406AEF1A3}" srcOrd="0" destOrd="0" presId="urn:microsoft.com/office/officeart/2008/layout/VerticalCurvedList"/>
    <dgm:cxn modelId="{01E05CB4-425F-44F2-84DA-AFF328C2D917}" type="presParOf" srcId="{81DD2CC1-544F-4139-83C1-E47E0733B0AA}" destId="{F3E35AE2-E268-470F-BBE6-174E241080E4}" srcOrd="1" destOrd="0" presId="urn:microsoft.com/office/officeart/2008/layout/VerticalCurvedList"/>
    <dgm:cxn modelId="{4D3A2FED-F093-4C1C-87CF-6B105F8C93E4}" type="presParOf" srcId="{81DD2CC1-544F-4139-83C1-E47E0733B0AA}" destId="{68D82954-BDDE-44BB-B49A-17DCA1C0535D}" srcOrd="2" destOrd="0" presId="urn:microsoft.com/office/officeart/2008/layout/VerticalCurvedList"/>
    <dgm:cxn modelId="{70A96CFC-104E-4F65-8D29-2CD977D2C218}" type="presParOf" srcId="{81DD2CC1-544F-4139-83C1-E47E0733B0AA}" destId="{BDAE56B1-C25C-4D79-A648-A9E087518FC2}" srcOrd="3" destOrd="0" presId="urn:microsoft.com/office/officeart/2008/layout/VerticalCurvedList"/>
    <dgm:cxn modelId="{4D1E8564-D8F6-4D5E-B5D1-D4B11C6047DA}" type="presParOf" srcId="{8FAFF019-9946-46D9-8B1C-42741AB2931C}" destId="{DCC1D566-DB31-4953-BFA3-D89937B62660}" srcOrd="1" destOrd="0" presId="urn:microsoft.com/office/officeart/2008/layout/VerticalCurvedList"/>
    <dgm:cxn modelId="{9E5A2601-5F6D-4966-A25F-DE0AD73B77AF}" type="presParOf" srcId="{8FAFF019-9946-46D9-8B1C-42741AB2931C}" destId="{F7D7DD21-3141-49DB-9BC0-952474DA8BC8}" srcOrd="2" destOrd="0" presId="urn:microsoft.com/office/officeart/2008/layout/VerticalCurvedList"/>
    <dgm:cxn modelId="{5D095816-05F2-4870-9996-E96DE2070BFC}" type="presParOf" srcId="{F7D7DD21-3141-49DB-9BC0-952474DA8BC8}" destId="{1888588F-302C-41AE-82EE-87859E0547D7}" srcOrd="0" destOrd="0" presId="urn:microsoft.com/office/officeart/2008/layout/VerticalCurvedList"/>
    <dgm:cxn modelId="{2B9E2780-FAB6-42B2-B665-A85792CFECFA}" type="presParOf" srcId="{8FAFF019-9946-46D9-8B1C-42741AB2931C}" destId="{EEBA6223-AED8-4D21-B5A6-F36B017894CE}" srcOrd="3" destOrd="0" presId="urn:microsoft.com/office/officeart/2008/layout/VerticalCurvedList"/>
    <dgm:cxn modelId="{03F7CE36-BC07-4AEE-B6D0-F16A02839A8D}" type="presParOf" srcId="{8FAFF019-9946-46D9-8B1C-42741AB2931C}" destId="{26991B3C-17DF-42B6-913D-9DB1E87A7C30}" srcOrd="4" destOrd="0" presId="urn:microsoft.com/office/officeart/2008/layout/VerticalCurvedList"/>
    <dgm:cxn modelId="{CB6E0A2B-2B58-45E0-B8AB-112B022BE495}" type="presParOf" srcId="{26991B3C-17DF-42B6-913D-9DB1E87A7C30}" destId="{2B2FEDBD-56FA-4F4A-BA71-FB27433A7B7C}" srcOrd="0" destOrd="0" presId="urn:microsoft.com/office/officeart/2008/layout/VerticalCurvedList"/>
    <dgm:cxn modelId="{27094FAA-4B9B-4986-BCB9-ED35B7DF61FB}" type="presParOf" srcId="{8FAFF019-9946-46D9-8B1C-42741AB2931C}" destId="{AD5A09D0-69AB-4A5C-9E76-2B6CD0EBD8B0}" srcOrd="5" destOrd="0" presId="urn:microsoft.com/office/officeart/2008/layout/VerticalCurvedList"/>
    <dgm:cxn modelId="{58A87011-AD94-42BF-9B50-9CA92A890BCD}" type="presParOf" srcId="{8FAFF019-9946-46D9-8B1C-42741AB2931C}" destId="{8A0D9AEC-4BF0-4FD6-8944-190BA9755A3E}" srcOrd="6" destOrd="0" presId="urn:microsoft.com/office/officeart/2008/layout/VerticalCurvedList"/>
    <dgm:cxn modelId="{123238A6-D347-4F8E-8B00-DB53E287117D}" type="presParOf" srcId="{8A0D9AEC-4BF0-4FD6-8944-190BA9755A3E}" destId="{640E1097-9DB7-4338-A321-25D7DE43E5DE}" srcOrd="0" destOrd="0" presId="urn:microsoft.com/office/officeart/2008/layout/VerticalCurvedList"/>
    <dgm:cxn modelId="{1D8B7220-E080-40ED-BD8E-189C83B32E1E}" type="presParOf" srcId="{8FAFF019-9946-46D9-8B1C-42741AB2931C}" destId="{446078ED-E625-4989-AAAD-64D32A2E5813}" srcOrd="7" destOrd="0" presId="urn:microsoft.com/office/officeart/2008/layout/VerticalCurvedList"/>
    <dgm:cxn modelId="{7911B54B-6638-437E-9F87-7882A1EE1C37}" type="presParOf" srcId="{8FAFF019-9946-46D9-8B1C-42741AB2931C}" destId="{F6D5D996-7004-48B4-A507-501E0F3AC351}" srcOrd="8" destOrd="0" presId="urn:microsoft.com/office/officeart/2008/layout/VerticalCurvedList"/>
    <dgm:cxn modelId="{294CAD60-EF74-4383-9679-FFC3EA6087A8}" type="presParOf" srcId="{F6D5D996-7004-48B4-A507-501E0F3AC351}" destId="{65A2B058-81D1-40B5-A443-5F04C1D91888}" srcOrd="0" destOrd="0" presId="urn:microsoft.com/office/officeart/2008/layout/VerticalCurvedList"/>
    <dgm:cxn modelId="{2AC512E4-6526-432A-AE36-E77A637A56CB}" type="presParOf" srcId="{8FAFF019-9946-46D9-8B1C-42741AB2931C}" destId="{552137E4-138C-4E1C-BF1C-07F61C1B210C}" srcOrd="9" destOrd="0" presId="urn:microsoft.com/office/officeart/2008/layout/VerticalCurvedList"/>
    <dgm:cxn modelId="{78E26364-1EDF-426A-8493-A394B418678F}" type="presParOf" srcId="{8FAFF019-9946-46D9-8B1C-42741AB2931C}" destId="{9B845BE3-5D97-4AE5-A4C3-ACEDE44D75FE}" srcOrd="10" destOrd="0" presId="urn:microsoft.com/office/officeart/2008/layout/VerticalCurvedList"/>
    <dgm:cxn modelId="{DADA1F03-18EB-402F-AC1C-DD2B53169E62}" type="presParOf" srcId="{9B845BE3-5D97-4AE5-A4C3-ACEDE44D75FE}" destId="{70606FBB-AAE4-4B8D-95BE-278F149C4B78}" srcOrd="0" destOrd="0" presId="urn:microsoft.com/office/officeart/2008/layout/VerticalCurvedList"/>
    <dgm:cxn modelId="{909B274B-770A-4BB6-B49E-D68F224CD5F4}" type="presParOf" srcId="{8FAFF019-9946-46D9-8B1C-42741AB2931C}" destId="{6985E048-069E-4D3D-A6E9-007B5A452548}" srcOrd="11" destOrd="0" presId="urn:microsoft.com/office/officeart/2008/layout/VerticalCurvedList"/>
    <dgm:cxn modelId="{5374A127-947E-4BE9-96FE-CE1C1EF26061}" type="presParOf" srcId="{8FAFF019-9946-46D9-8B1C-42741AB2931C}" destId="{0062CB0E-A89A-44E3-9989-9FCC57C0D72A}" srcOrd="12" destOrd="0" presId="urn:microsoft.com/office/officeart/2008/layout/VerticalCurvedList"/>
    <dgm:cxn modelId="{FC640BCC-8BF4-44BC-8917-0A42BA6F08D4}" type="presParOf" srcId="{0062CB0E-A89A-44E3-9989-9FCC57C0D72A}" destId="{A3EF86C8-A9F0-4305-91CC-CBBA80F17EF8}" srcOrd="0" destOrd="0" presId="urn:microsoft.com/office/officeart/2008/layout/VerticalCurvedList"/>
    <dgm:cxn modelId="{C167B624-C2FC-4EC0-A3FE-AB9F6F8C50D1}" type="presParOf" srcId="{8FAFF019-9946-46D9-8B1C-42741AB2931C}" destId="{EE1CB264-2DAE-4081-94BC-D296F5D8C193}" srcOrd="13" destOrd="0" presId="urn:microsoft.com/office/officeart/2008/layout/VerticalCurvedList"/>
    <dgm:cxn modelId="{ACFCDB9B-C309-4041-BB3C-59A60DA2837D}" type="presParOf" srcId="{8FAFF019-9946-46D9-8B1C-42741AB2931C}" destId="{F228F48E-E659-4612-B073-D6CC017BBA90}" srcOrd="14" destOrd="0" presId="urn:microsoft.com/office/officeart/2008/layout/VerticalCurvedList"/>
    <dgm:cxn modelId="{64DE7D58-D804-4032-9D4D-6D3D6C8C1803}" type="presParOf" srcId="{F228F48E-E659-4612-B073-D6CC017BBA90}" destId="{1EDFD3F0-562A-4ECF-ADEC-F046981F09D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884ECD0-CDC8-41B5-A6F2-DB3DB7F9CF3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501D5F7C-D299-4A8D-9AF9-6E1C3AD9C3F8}">
      <dgm:prSet custT="1"/>
      <dgm:spPr/>
      <dgm:t>
        <a:bodyPr/>
        <a:lstStyle/>
        <a:p>
          <a:pPr algn="ctr" rtl="0"/>
          <a:r>
            <a:rPr lang="ru-RU" sz="1800" dirty="0" err="1" smtClean="0">
              <a:solidFill>
                <a:schemeClr val="tx1"/>
              </a:solidFill>
            </a:rPr>
            <a:t>Під</a:t>
          </a:r>
          <a:r>
            <a:rPr lang="ru-RU" sz="1800" b="1" dirty="0" smtClean="0">
              <a:solidFill>
                <a:schemeClr val="tx1"/>
              </a:solidFill>
            </a:rPr>
            <a:t> </a:t>
          </a:r>
          <a:r>
            <a:rPr lang="ru-RU" sz="1800" b="1" dirty="0" err="1" smtClean="0">
              <a:solidFill>
                <a:schemeClr val="tx1"/>
              </a:solidFill>
            </a:rPr>
            <a:t>дискримінацією</a:t>
          </a:r>
          <a:r>
            <a:rPr lang="ru-RU" sz="1800" b="1" dirty="0" smtClean="0">
              <a:solidFill>
                <a:schemeClr val="tx1"/>
              </a:solidFill>
            </a:rPr>
            <a:t> </a:t>
          </a:r>
          <a:r>
            <a:rPr lang="ru-RU" sz="1800" dirty="0" smtClean="0">
              <a:solidFill>
                <a:schemeClr val="tx1"/>
              </a:solidFill>
            </a:rPr>
            <a:t>в </a:t>
          </a:r>
          <a:r>
            <a:rPr lang="ru-RU" sz="1800" dirty="0" err="1" smtClean="0">
              <a:solidFill>
                <a:schemeClr val="tx1"/>
              </a:solidFill>
            </a:rPr>
            <a:t>Законі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розуміється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ситуація</a:t>
          </a:r>
          <a:r>
            <a:rPr lang="ru-RU" sz="1800" dirty="0" smtClean="0">
              <a:solidFill>
                <a:schemeClr val="tx1"/>
              </a:solidFill>
            </a:rPr>
            <a:t>, за </a:t>
          </a:r>
          <a:r>
            <a:rPr lang="ru-RU" sz="1800" dirty="0" err="1" smtClean="0">
              <a:solidFill>
                <a:schemeClr val="tx1"/>
              </a:solidFill>
            </a:rPr>
            <a:t>якої</a:t>
          </a:r>
          <a:r>
            <a:rPr lang="ru-RU" sz="1800" dirty="0" smtClean="0">
              <a:solidFill>
                <a:schemeClr val="tx1"/>
              </a:solidFill>
            </a:rPr>
            <a:t> особа та/</a:t>
          </a:r>
          <a:r>
            <a:rPr lang="ru-RU" sz="1800" dirty="0" err="1" smtClean="0">
              <a:solidFill>
                <a:schemeClr val="tx1"/>
              </a:solidFill>
            </a:rPr>
            <a:t>або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група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осіб</a:t>
          </a:r>
          <a:r>
            <a:rPr lang="ru-RU" sz="1800" dirty="0" smtClean="0">
              <a:solidFill>
                <a:schemeClr val="tx1"/>
              </a:solidFill>
            </a:rPr>
            <a:t>, </a:t>
          </a:r>
          <a:r>
            <a:rPr lang="ru-RU" sz="1800" dirty="0" err="1" smtClean="0">
              <a:solidFill>
                <a:schemeClr val="tx1"/>
              </a:solidFill>
            </a:rPr>
            <a:t>зокрема</a:t>
          </a:r>
          <a:r>
            <a:rPr lang="ru-RU" sz="1800" dirty="0" smtClean="0">
              <a:solidFill>
                <a:schemeClr val="tx1"/>
              </a:solidFill>
            </a:rPr>
            <a:t>, за </a:t>
          </a:r>
          <a:r>
            <a:rPr lang="ru-RU" sz="1800" dirty="0" err="1" smtClean="0">
              <a:solidFill>
                <a:schemeClr val="tx1"/>
              </a:solidFill>
            </a:rPr>
            <a:t>ознакою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статі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зазнає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обмеження</a:t>
          </a:r>
          <a:r>
            <a:rPr lang="ru-RU" sz="1800" dirty="0" smtClean="0">
              <a:solidFill>
                <a:schemeClr val="tx1"/>
              </a:solidFill>
            </a:rPr>
            <a:t> у </a:t>
          </a:r>
          <a:r>
            <a:rPr lang="ru-RU" sz="1800" dirty="0" err="1" smtClean="0">
              <a:solidFill>
                <a:schemeClr val="tx1"/>
              </a:solidFill>
            </a:rPr>
            <a:t>визнанні</a:t>
          </a:r>
          <a:r>
            <a:rPr lang="ru-RU" sz="1800" dirty="0" smtClean="0">
              <a:solidFill>
                <a:schemeClr val="tx1"/>
              </a:solidFill>
            </a:rPr>
            <a:t>, </a:t>
          </a:r>
          <a:r>
            <a:rPr lang="ru-RU" sz="1800" dirty="0" err="1" smtClean="0">
              <a:solidFill>
                <a:schemeClr val="tx1"/>
              </a:solidFill>
            </a:rPr>
            <a:t>реалізації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або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користуванні</a:t>
          </a:r>
          <a:r>
            <a:rPr lang="ru-RU" sz="1800" dirty="0" smtClean="0">
              <a:solidFill>
                <a:schemeClr val="tx1"/>
              </a:solidFill>
            </a:rPr>
            <a:t> правами і свободами в будь-</a:t>
          </a:r>
          <a:r>
            <a:rPr lang="ru-RU" sz="1800" dirty="0" err="1" smtClean="0">
              <a:solidFill>
                <a:schemeClr val="tx1"/>
              </a:solidFill>
            </a:rPr>
            <a:t>якій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формі</a:t>
          </a:r>
          <a:r>
            <a:rPr lang="ru-RU" sz="1800" dirty="0" smtClean="0">
              <a:solidFill>
                <a:schemeClr val="tx1"/>
              </a:solidFill>
            </a:rPr>
            <a:t>, </a:t>
          </a:r>
          <a:r>
            <a:rPr lang="ru-RU" sz="1800" dirty="0" err="1" smtClean="0">
              <a:solidFill>
                <a:schemeClr val="tx1"/>
              </a:solidFill>
            </a:rPr>
            <a:t>крім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випадків</a:t>
          </a:r>
          <a:r>
            <a:rPr lang="ru-RU" sz="1800" dirty="0" smtClean="0">
              <a:solidFill>
                <a:schemeClr val="tx1"/>
              </a:solidFill>
            </a:rPr>
            <a:t>, коли </a:t>
          </a:r>
          <a:r>
            <a:rPr lang="ru-RU" sz="1800" dirty="0" err="1" smtClean="0">
              <a:solidFill>
                <a:schemeClr val="tx1"/>
              </a:solidFill>
            </a:rPr>
            <a:t>таке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обмеження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має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правомірну</a:t>
          </a:r>
          <a:r>
            <a:rPr lang="ru-RU" sz="1800" dirty="0" smtClean="0">
              <a:solidFill>
                <a:schemeClr val="tx1"/>
              </a:solidFill>
            </a:rPr>
            <a:t>, </a:t>
          </a:r>
          <a:r>
            <a:rPr lang="ru-RU" sz="1800" dirty="0" err="1" smtClean="0">
              <a:solidFill>
                <a:schemeClr val="tx1"/>
              </a:solidFill>
            </a:rPr>
            <a:t>обґрунтовану</a:t>
          </a:r>
          <a:r>
            <a:rPr lang="ru-RU" sz="1800" dirty="0" smtClean="0">
              <a:solidFill>
                <a:schemeClr val="tx1"/>
              </a:solidFill>
            </a:rPr>
            <a:t> мету, </a:t>
          </a:r>
          <a:r>
            <a:rPr lang="ru-RU" sz="1800" dirty="0" err="1" smtClean="0">
              <a:solidFill>
                <a:schemeClr val="tx1"/>
              </a:solidFill>
            </a:rPr>
            <a:t>способи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досягнення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якої</a:t>
          </a:r>
          <a:r>
            <a:rPr lang="ru-RU" sz="1800" dirty="0" smtClean="0">
              <a:solidFill>
                <a:schemeClr val="tx1"/>
              </a:solidFill>
            </a:rPr>
            <a:t> є </a:t>
          </a:r>
          <a:r>
            <a:rPr lang="ru-RU" sz="1800" dirty="0" err="1" smtClean="0">
              <a:solidFill>
                <a:schemeClr val="tx1"/>
              </a:solidFill>
            </a:rPr>
            <a:t>належними</a:t>
          </a:r>
          <a:r>
            <a:rPr lang="ru-RU" sz="1800" dirty="0" smtClean="0">
              <a:solidFill>
                <a:schemeClr val="tx1"/>
              </a:solidFill>
            </a:rPr>
            <a:t> та </a:t>
          </a:r>
          <a:r>
            <a:rPr lang="ru-RU" sz="1800" dirty="0" err="1" smtClean="0">
              <a:solidFill>
                <a:schemeClr val="tx1"/>
              </a:solidFill>
            </a:rPr>
            <a:t>необхідними</a:t>
          </a:r>
          <a:endParaRPr lang="ru-RU" sz="1800" dirty="0">
            <a:solidFill>
              <a:schemeClr val="tx1"/>
            </a:solidFill>
          </a:endParaRPr>
        </a:p>
      </dgm:t>
    </dgm:pt>
    <dgm:pt modelId="{85B8DF52-2C85-4DE3-BA85-9282C82F3903}" type="parTrans" cxnId="{9FE007DA-71E9-4E4B-9D3F-DF81192DB91E}">
      <dgm:prSet/>
      <dgm:spPr/>
      <dgm:t>
        <a:bodyPr/>
        <a:lstStyle/>
        <a:p>
          <a:endParaRPr lang="ru-RU"/>
        </a:p>
      </dgm:t>
    </dgm:pt>
    <dgm:pt modelId="{1AAB0C17-6B48-4491-ADF1-B9428FC52893}" type="sibTrans" cxnId="{9FE007DA-71E9-4E4B-9D3F-DF81192DB91E}">
      <dgm:prSet/>
      <dgm:spPr/>
      <dgm:t>
        <a:bodyPr/>
        <a:lstStyle/>
        <a:p>
          <a:endParaRPr lang="ru-RU"/>
        </a:p>
      </dgm:t>
    </dgm:pt>
    <dgm:pt modelId="{9C54C81A-3AE4-4A3E-B30A-FCE719D76145}" type="pres">
      <dgm:prSet presAssocID="{6884ECD0-CDC8-41B5-A6F2-DB3DB7F9CF3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25CC5DC-C75E-4C24-8E7A-7F7895741A34}" type="pres">
      <dgm:prSet presAssocID="{501D5F7C-D299-4A8D-9AF9-6E1C3AD9C3F8}" presName="parentText" presStyleLbl="node1" presStyleIdx="0" presStyleCnt="1" custAng="0" custLinFactNeighborX="-552" custLinFactNeighborY="-9030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D965D11-0939-43F1-8537-970978FE07E7}" type="presOf" srcId="{6884ECD0-CDC8-41B5-A6F2-DB3DB7F9CF3F}" destId="{9C54C81A-3AE4-4A3E-B30A-FCE719D76145}" srcOrd="0" destOrd="0" presId="urn:microsoft.com/office/officeart/2005/8/layout/vList2"/>
    <dgm:cxn modelId="{950D360B-F9D4-442B-A6BC-04BE5AC19FD4}" type="presOf" srcId="{501D5F7C-D299-4A8D-9AF9-6E1C3AD9C3F8}" destId="{525CC5DC-C75E-4C24-8E7A-7F7895741A34}" srcOrd="0" destOrd="0" presId="urn:microsoft.com/office/officeart/2005/8/layout/vList2"/>
    <dgm:cxn modelId="{9FE007DA-71E9-4E4B-9D3F-DF81192DB91E}" srcId="{6884ECD0-CDC8-41B5-A6F2-DB3DB7F9CF3F}" destId="{501D5F7C-D299-4A8D-9AF9-6E1C3AD9C3F8}" srcOrd="0" destOrd="0" parTransId="{85B8DF52-2C85-4DE3-BA85-9282C82F3903}" sibTransId="{1AAB0C17-6B48-4491-ADF1-B9428FC52893}"/>
    <dgm:cxn modelId="{3D4F0F15-859F-457F-A519-2D909755D45E}" type="presParOf" srcId="{9C54C81A-3AE4-4A3E-B30A-FCE719D76145}" destId="{525CC5DC-C75E-4C24-8E7A-7F7895741A3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2F94DA-01EF-492C-88EF-09B585821FC1}">
      <dsp:nvSpPr>
        <dsp:cNvPr id="0" name=""/>
        <dsp:cNvSpPr/>
      </dsp:nvSpPr>
      <dsp:spPr>
        <a:xfrm>
          <a:off x="0" y="0"/>
          <a:ext cx="7445829" cy="164150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just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	Особи</a:t>
          </a:r>
          <a:r>
            <a:rPr lang="ru-RU" sz="2300" kern="1200" dirty="0" smtClean="0"/>
            <a:t>, </a:t>
          </a:r>
          <a:r>
            <a:rPr lang="ru-RU" sz="2300" kern="1200" dirty="0" err="1" smtClean="0"/>
            <a:t>винні</a:t>
          </a:r>
          <a:r>
            <a:rPr lang="ru-RU" sz="2300" kern="1200" dirty="0" smtClean="0"/>
            <a:t> в </a:t>
          </a:r>
          <a:r>
            <a:rPr lang="ru-RU" sz="2300" kern="1200" dirty="0" err="1" smtClean="0"/>
            <a:t>порушенні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вимог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законодавства</a:t>
          </a:r>
          <a:r>
            <a:rPr lang="ru-RU" sz="2300" kern="1200" dirty="0" smtClean="0"/>
            <a:t> про </a:t>
          </a:r>
          <a:r>
            <a:rPr lang="ru-RU" sz="2300" kern="1200" dirty="0" err="1" smtClean="0"/>
            <a:t>забезпечення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рівних</a:t>
          </a:r>
          <a:r>
            <a:rPr lang="ru-RU" sz="2300" kern="1200" dirty="0" smtClean="0"/>
            <a:t> прав та </a:t>
          </a:r>
          <a:r>
            <a:rPr lang="ru-RU" sz="2300" kern="1200" dirty="0" err="1" smtClean="0"/>
            <a:t>можливостей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жінок</a:t>
          </a:r>
          <a:r>
            <a:rPr lang="ru-RU" sz="2300" kern="1200" dirty="0" smtClean="0"/>
            <a:t>  і  </a:t>
          </a:r>
          <a:r>
            <a:rPr lang="ru-RU" sz="2300" kern="1200" dirty="0" err="1" smtClean="0"/>
            <a:t>чоловіків</a:t>
          </a:r>
          <a:r>
            <a:rPr lang="ru-RU" sz="2300" kern="1200" dirty="0" smtClean="0"/>
            <a:t>,  </a:t>
          </a:r>
          <a:r>
            <a:rPr lang="ru-RU" sz="2300" kern="1200" dirty="0" err="1" smtClean="0"/>
            <a:t>несуть</a:t>
          </a:r>
          <a:r>
            <a:rPr lang="ru-RU" sz="2300" kern="1200" dirty="0" smtClean="0"/>
            <a:t>  </a:t>
          </a:r>
          <a:r>
            <a:rPr lang="ru-RU" sz="2300" kern="1200" dirty="0" err="1" smtClean="0"/>
            <a:t>цивільну</a:t>
          </a:r>
          <a:r>
            <a:rPr lang="ru-RU" sz="2300" kern="1200" dirty="0" smtClean="0"/>
            <a:t>, </a:t>
          </a:r>
          <a:r>
            <a:rPr lang="ru-RU" sz="2300" kern="1200" dirty="0" err="1" smtClean="0"/>
            <a:t>адміністративну</a:t>
          </a:r>
          <a:r>
            <a:rPr lang="ru-RU" sz="2300" kern="1200" dirty="0" smtClean="0"/>
            <a:t> та </a:t>
          </a:r>
          <a:r>
            <a:rPr lang="ru-RU" sz="2300" kern="1200" dirty="0" err="1" smtClean="0"/>
            <a:t>кримінальну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відповідальність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згідно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із</a:t>
          </a:r>
          <a:r>
            <a:rPr lang="ru-RU" sz="2300" kern="1200" dirty="0" smtClean="0"/>
            <a:t> законом.</a:t>
          </a:r>
          <a:endParaRPr lang="ru-RU" sz="2300" kern="1200" dirty="0"/>
        </a:p>
      </dsp:txBody>
      <dsp:txXfrm>
        <a:off x="80132" y="80132"/>
        <a:ext cx="7285565" cy="148124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4D56F4-1BFD-4A6A-BA17-09404B5E51E8}">
      <dsp:nvSpPr>
        <dsp:cNvPr id="0" name=""/>
        <dsp:cNvSpPr/>
      </dsp:nvSpPr>
      <dsp:spPr>
        <a:xfrm>
          <a:off x="-156690" y="39956"/>
          <a:ext cx="8702638" cy="1555891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A1A06A-FE28-4630-B17A-14729A8831DF}">
      <dsp:nvSpPr>
        <dsp:cNvPr id="0" name=""/>
        <dsp:cNvSpPr/>
      </dsp:nvSpPr>
      <dsp:spPr>
        <a:xfrm>
          <a:off x="1163788" y="1012317"/>
          <a:ext cx="208889" cy="20888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BF485A-7FF1-4067-87A6-B08FCB2FA1A3}">
      <dsp:nvSpPr>
        <dsp:cNvPr id="0" name=""/>
        <dsp:cNvSpPr/>
      </dsp:nvSpPr>
      <dsp:spPr>
        <a:xfrm>
          <a:off x="1116457" y="1180198"/>
          <a:ext cx="3242422" cy="23361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686" tIns="0" rIns="0" bIns="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З метою </a:t>
          </a:r>
          <a:r>
            <a:rPr lang="ru-RU" sz="1600" kern="1200" dirty="0" err="1" smtClean="0"/>
            <a:t>удосконалення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антидискримінаційного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законодавства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був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розроблений</a:t>
          </a:r>
          <a:r>
            <a:rPr lang="ru-RU" sz="1600" kern="1200" dirty="0" smtClean="0"/>
            <a:t> проект Закону </a:t>
          </a:r>
          <a:r>
            <a:rPr lang="ru-RU" sz="1600" kern="1200" dirty="0" err="1" smtClean="0"/>
            <a:t>України</a:t>
          </a:r>
          <a:r>
            <a:rPr lang="ru-RU" sz="1600" kern="1200" dirty="0" smtClean="0"/>
            <a:t> «Про </a:t>
          </a:r>
          <a:r>
            <a:rPr lang="ru-RU" sz="1600" kern="1200" dirty="0" err="1" smtClean="0"/>
            <a:t>внесення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змін</a:t>
          </a:r>
          <a:r>
            <a:rPr lang="ru-RU" sz="1600" kern="1200" dirty="0" smtClean="0"/>
            <a:t> до </a:t>
          </a:r>
          <a:r>
            <a:rPr lang="ru-RU" sz="1600" kern="1200" dirty="0" err="1" smtClean="0"/>
            <a:t>деяких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законодавчих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актів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України</a:t>
          </a:r>
          <a:r>
            <a:rPr lang="ru-RU" sz="1600" kern="1200" dirty="0" smtClean="0"/>
            <a:t> (</a:t>
          </a:r>
          <a:r>
            <a:rPr lang="ru-RU" sz="1600" kern="1200" dirty="0" err="1" smtClean="0"/>
            <a:t>щодо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гармонізації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законодавства</a:t>
          </a:r>
          <a:r>
            <a:rPr lang="ru-RU" sz="1600" kern="1200" dirty="0" smtClean="0"/>
            <a:t> у </a:t>
          </a:r>
          <a:r>
            <a:rPr lang="ru-RU" sz="1600" kern="1200" dirty="0" err="1" smtClean="0"/>
            <a:t>сфері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запобігання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протидії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дискримінації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із</a:t>
          </a:r>
          <a:r>
            <a:rPr lang="ru-RU" sz="1600" kern="1200" dirty="0" smtClean="0"/>
            <a:t> правом </a:t>
          </a:r>
          <a:r>
            <a:rPr lang="ru-RU" sz="1600" kern="1200" dirty="0" err="1" smtClean="0"/>
            <a:t>Європейського</a:t>
          </a:r>
          <a:r>
            <a:rPr lang="ru-RU" sz="1600" kern="1200" dirty="0" smtClean="0"/>
            <a:t> Союзу)» </a:t>
          </a:r>
          <a:r>
            <a:rPr lang="ru-RU" sz="1600" kern="1200" dirty="0" err="1" smtClean="0"/>
            <a:t>від</a:t>
          </a:r>
          <a:r>
            <a:rPr lang="ru-RU" sz="1600" kern="1200" dirty="0" smtClean="0"/>
            <a:t> 20 листопада 2015 р.</a:t>
          </a:r>
          <a:endParaRPr lang="ru-RU" sz="1600" kern="1200" dirty="0"/>
        </a:p>
      </dsp:txBody>
      <dsp:txXfrm>
        <a:off x="1116457" y="1180198"/>
        <a:ext cx="3242422" cy="2336166"/>
      </dsp:txXfrm>
    </dsp:sp>
    <dsp:sp modelId="{CB0CFA6F-9DBF-4CD2-A6A1-15E009A8610B}">
      <dsp:nvSpPr>
        <dsp:cNvPr id="0" name=""/>
        <dsp:cNvSpPr/>
      </dsp:nvSpPr>
      <dsp:spPr>
        <a:xfrm>
          <a:off x="5360919" y="544603"/>
          <a:ext cx="358096" cy="3580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DFF0E1-FBB1-4357-8174-37D9E3D8EA69}">
      <dsp:nvSpPr>
        <dsp:cNvPr id="0" name=""/>
        <dsp:cNvSpPr/>
      </dsp:nvSpPr>
      <dsp:spPr>
        <a:xfrm>
          <a:off x="5410419" y="595647"/>
          <a:ext cx="2978838" cy="31345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9748" tIns="0" rIns="0" bIns="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Актуальність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його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прийняття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обумовлена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необхідністю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усунення</a:t>
          </a:r>
          <a:r>
            <a:rPr lang="ru-RU" sz="1600" kern="1200" dirty="0" smtClean="0"/>
            <a:t> прогалин, </a:t>
          </a:r>
          <a:r>
            <a:rPr lang="ru-RU" sz="1600" kern="1200" dirty="0" err="1" smtClean="0"/>
            <a:t>удосконалення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юридичної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відповідальності</a:t>
          </a:r>
          <a:r>
            <a:rPr lang="ru-RU" sz="1600" kern="1200" dirty="0" smtClean="0"/>
            <a:t> за </a:t>
          </a:r>
          <a:r>
            <a:rPr lang="ru-RU" sz="1600" kern="1200" dirty="0" err="1" smtClean="0"/>
            <a:t>дискримінацію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посилення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контрольних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повноважень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Уповноваженого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Верховної</a:t>
          </a:r>
          <a:r>
            <a:rPr lang="ru-RU" sz="1600" kern="1200" dirty="0" smtClean="0"/>
            <a:t> Ради </a:t>
          </a:r>
          <a:r>
            <a:rPr lang="ru-RU" sz="1600" kern="1200" dirty="0" err="1" smtClean="0"/>
            <a:t>України</a:t>
          </a:r>
          <a:r>
            <a:rPr lang="ru-RU" sz="1600" kern="1200" dirty="0" smtClean="0"/>
            <a:t> з прав </a:t>
          </a:r>
          <a:r>
            <a:rPr lang="ru-RU" sz="1600" kern="1200" dirty="0" err="1" smtClean="0"/>
            <a:t>людини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тощо</a:t>
          </a:r>
          <a:r>
            <a:rPr lang="ru-RU" sz="1600" kern="1200" dirty="0" smtClean="0"/>
            <a:t>. </a:t>
          </a:r>
          <a:r>
            <a:rPr lang="ru-RU" sz="1600" kern="1200" dirty="0" err="1" smtClean="0"/>
            <a:t>Зазначені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зміни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сприяють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удосконаленню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механізму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забезпечення</a:t>
          </a:r>
          <a:r>
            <a:rPr lang="ru-RU" sz="1600" kern="1200" dirty="0" smtClean="0"/>
            <a:t> принципу </a:t>
          </a:r>
          <a:r>
            <a:rPr lang="ru-RU" sz="1600" kern="1200" dirty="0" err="1" smtClean="0"/>
            <a:t>гендерної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рівності</a:t>
          </a:r>
          <a:endParaRPr lang="ru-RU" sz="1600" kern="1200" dirty="0"/>
        </a:p>
      </dsp:txBody>
      <dsp:txXfrm>
        <a:off x="5410419" y="595647"/>
        <a:ext cx="2978838" cy="313452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E05A8D-4132-46BF-B439-3AA04B07460D}">
      <dsp:nvSpPr>
        <dsp:cNvPr id="0" name=""/>
        <dsp:cNvSpPr/>
      </dsp:nvSpPr>
      <dsp:spPr>
        <a:xfrm>
          <a:off x="0" y="0"/>
          <a:ext cx="693329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94ED7F-E84E-4A13-921B-CC950D255291}">
      <dsp:nvSpPr>
        <dsp:cNvPr id="0" name=""/>
        <dsp:cNvSpPr/>
      </dsp:nvSpPr>
      <dsp:spPr>
        <a:xfrm>
          <a:off x="0" y="0"/>
          <a:ext cx="6933293" cy="25923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just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	Принцип </a:t>
          </a:r>
          <a:r>
            <a:rPr lang="ru-RU" sz="2800" b="1" kern="1200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гендерної</a:t>
          </a:r>
          <a:r>
            <a:rPr lang="ru-RU" sz="2800" b="1" kern="1200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800" b="1" kern="1200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рівності</a:t>
          </a:r>
          <a:r>
            <a:rPr lang="ru-RU" sz="2800" b="1" kern="1200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800" b="1" kern="1200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забезпечується</a:t>
          </a:r>
          <a:r>
            <a:rPr lang="ru-RU" sz="2800" b="1" kern="1200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низкою </a:t>
          </a:r>
          <a:r>
            <a:rPr lang="ru-RU" sz="2800" b="1" kern="1200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галузевих</a:t>
          </a:r>
          <a:r>
            <a:rPr lang="ru-RU" sz="2800" b="1" kern="1200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800" b="1" kern="1200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законів</a:t>
          </a:r>
          <a:r>
            <a:rPr lang="ru-RU" sz="2800" b="1" kern="1200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  </a:t>
          </a:r>
          <a:r>
            <a:rPr lang="ru-RU" sz="2800" b="1" kern="1200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конституційного</a:t>
          </a:r>
          <a:r>
            <a:rPr lang="ru-RU" sz="2800" b="1" kern="1200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</a:t>
          </a:r>
          <a:r>
            <a:rPr lang="ru-RU" sz="2800" b="1" kern="1200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адміністративного</a:t>
          </a:r>
          <a:r>
            <a:rPr lang="ru-RU" sz="2800" b="1" kern="1200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</a:t>
          </a:r>
          <a:r>
            <a:rPr lang="ru-RU" sz="2800" b="1" kern="1200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цивільного</a:t>
          </a:r>
          <a:r>
            <a:rPr lang="ru-RU" sz="2800" b="1" kern="1200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</a:t>
          </a:r>
          <a:r>
            <a:rPr lang="ru-RU" sz="2800" b="1" kern="1200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кримінального</a:t>
          </a:r>
          <a:r>
            <a:rPr lang="ru-RU" sz="2800" b="1" kern="1200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трудового, </a:t>
          </a:r>
          <a:r>
            <a:rPr lang="ru-RU" sz="2800" b="1" kern="1200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сімейного</a:t>
          </a:r>
          <a:r>
            <a:rPr lang="ru-RU" sz="2800" b="1" kern="1200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</a:t>
          </a:r>
          <a:r>
            <a:rPr lang="ru-RU" sz="2800" b="1" kern="1200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медичного</a:t>
          </a:r>
          <a:r>
            <a:rPr lang="ru-RU" sz="2800" b="1" kern="1200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</a:t>
          </a:r>
          <a:r>
            <a:rPr lang="ru-RU" sz="2800" b="1" kern="1200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інформаційного</a:t>
          </a:r>
          <a:r>
            <a:rPr lang="ru-RU" sz="2800" b="1" kern="1200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</a:t>
          </a:r>
          <a:r>
            <a:rPr lang="ru-RU" sz="2800" b="1" kern="1200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екологічного</a:t>
          </a:r>
          <a:r>
            <a:rPr lang="ru-RU" sz="2800" b="1" kern="1200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800" b="1" kern="1200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спрямування</a:t>
          </a:r>
          <a:r>
            <a:rPr lang="ru-RU" sz="2800" b="1" kern="1200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800" b="1" kern="1200" dirty="0" err="1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тощо</a:t>
          </a:r>
          <a:r>
            <a:rPr lang="ru-RU" sz="2800" b="1" kern="1200" dirty="0" smtClean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 </a:t>
          </a:r>
          <a:endParaRPr lang="ru-RU" sz="2800" b="1" kern="1200" dirty="0">
            <a:solidFill>
              <a:srgbClr val="00666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0"/>
        <a:ext cx="6933293" cy="2592387"/>
      </dsp:txXfrm>
    </dsp:sp>
    <dsp:sp modelId="{E58817BB-317E-4EAD-8CD6-8028479F65FF}">
      <dsp:nvSpPr>
        <dsp:cNvPr id="0" name=""/>
        <dsp:cNvSpPr/>
      </dsp:nvSpPr>
      <dsp:spPr>
        <a:xfrm>
          <a:off x="0" y="2592387"/>
          <a:ext cx="693329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6D6965-DCF2-47AE-85F7-B8A4D1921F0F}">
      <dsp:nvSpPr>
        <dsp:cNvPr id="0" name=""/>
        <dsp:cNvSpPr/>
      </dsp:nvSpPr>
      <dsp:spPr>
        <a:xfrm>
          <a:off x="0" y="2592387"/>
          <a:ext cx="6933293" cy="25923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	</a:t>
          </a:r>
          <a:r>
            <a:rPr lang="ru-RU" sz="2800" kern="1200" dirty="0" err="1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Закони</a:t>
          </a:r>
          <a:r>
            <a:rPr lang="ru-RU" sz="2800" kern="1200" dirty="0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</a:t>
          </a:r>
          <a:r>
            <a:rPr lang="ru-RU" sz="2800" kern="1200" dirty="0" err="1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що</a:t>
          </a:r>
          <a:r>
            <a:rPr lang="ru-RU" sz="2800" kern="1200" dirty="0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800" kern="1200" dirty="0" err="1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закріплюють</a:t>
          </a:r>
          <a:r>
            <a:rPr lang="ru-RU" sz="2800" kern="1200" dirty="0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принцип </a:t>
          </a:r>
          <a:r>
            <a:rPr lang="ru-RU" sz="2800" kern="1200" dirty="0" err="1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гендерної</a:t>
          </a:r>
          <a:r>
            <a:rPr lang="ru-RU" sz="2800" kern="1200" dirty="0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800" kern="1200" dirty="0" err="1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рівності</a:t>
          </a:r>
          <a:r>
            <a:rPr lang="ru-RU" sz="2800" kern="1200" dirty="0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</a:t>
          </a:r>
          <a:r>
            <a:rPr lang="ru-RU" sz="2800" kern="1200" dirty="0" err="1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регулюють</a:t>
          </a:r>
          <a:r>
            <a:rPr lang="ru-RU" sz="2800" kern="1200" dirty="0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800" kern="1200" dirty="0" err="1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суспільні</a:t>
          </a:r>
          <a:r>
            <a:rPr lang="ru-RU" sz="2800" kern="1200" dirty="0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800" kern="1200" dirty="0" err="1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відносини</a:t>
          </a:r>
          <a:r>
            <a:rPr lang="ru-RU" sz="2800" kern="1200" dirty="0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в </a:t>
          </a:r>
          <a:r>
            <a:rPr lang="ru-RU" sz="2800" kern="1200" dirty="0" err="1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різних</a:t>
          </a:r>
          <a:r>
            <a:rPr lang="ru-RU" sz="2800" kern="1200" dirty="0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сферах </a:t>
          </a:r>
          <a:r>
            <a:rPr lang="ru-RU" sz="2800" kern="1200" dirty="0" err="1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суспільного</a:t>
          </a:r>
          <a:r>
            <a:rPr lang="ru-RU" sz="2800" kern="1200" dirty="0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800" kern="1200" dirty="0" err="1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життя</a:t>
          </a:r>
          <a:r>
            <a:rPr lang="ru-RU" sz="2800" kern="1200" dirty="0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 </a:t>
          </a:r>
          <a:endParaRPr lang="ru-RU" sz="2800" kern="1200" dirty="0">
            <a:solidFill>
              <a:srgbClr val="FF5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2592387"/>
        <a:ext cx="6933293" cy="259238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BD307B-454F-41E5-948F-85347C80BE0C}">
      <dsp:nvSpPr>
        <dsp:cNvPr id="0" name=""/>
        <dsp:cNvSpPr/>
      </dsp:nvSpPr>
      <dsp:spPr>
        <a:xfrm>
          <a:off x="0" y="688859"/>
          <a:ext cx="7886700" cy="10423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chemeClr val="tx1"/>
              </a:solidFill>
            </a:rPr>
            <a:t>Підзаконні</a:t>
          </a:r>
          <a:r>
            <a:rPr lang="ru-RU" sz="2400" kern="1200" dirty="0" smtClean="0">
              <a:solidFill>
                <a:schemeClr val="tx1"/>
              </a:solidFill>
            </a:rPr>
            <a:t> нормативно-</a:t>
          </a:r>
          <a:r>
            <a:rPr lang="ru-RU" sz="2400" kern="1200" dirty="0" err="1" smtClean="0">
              <a:solidFill>
                <a:schemeClr val="tx1"/>
              </a:solidFill>
            </a:rPr>
            <a:t>правові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актів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деталізує</a:t>
          </a:r>
          <a:r>
            <a:rPr lang="ru-RU" sz="2400" kern="1200" dirty="0" smtClean="0">
              <a:solidFill>
                <a:schemeClr val="tx1"/>
              </a:solidFill>
            </a:rPr>
            <a:t> і </a:t>
          </a:r>
          <a:r>
            <a:rPr lang="ru-RU" sz="2400" kern="1200" dirty="0" err="1" smtClean="0">
              <a:solidFill>
                <a:schemeClr val="tx1"/>
              </a:solidFill>
            </a:rPr>
            <a:t>конкретизує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положення</a:t>
          </a:r>
          <a:r>
            <a:rPr lang="ru-RU" sz="2400" kern="1200" dirty="0" smtClean="0">
              <a:solidFill>
                <a:schemeClr val="tx1"/>
              </a:solidFill>
            </a:rPr>
            <a:t> чинного </a:t>
          </a:r>
          <a:r>
            <a:rPr lang="ru-RU" sz="2400" kern="1200" dirty="0" err="1" smtClean="0">
              <a:solidFill>
                <a:schemeClr val="tx1"/>
              </a:solidFill>
            </a:rPr>
            <a:t>законодавства</a:t>
          </a:r>
          <a:r>
            <a:rPr lang="ru-RU" sz="2400" kern="1200" dirty="0" smtClean="0">
              <a:solidFill>
                <a:schemeClr val="tx1"/>
              </a:solidFill>
            </a:rPr>
            <a:t>. 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50884" y="739743"/>
        <a:ext cx="7784932" cy="940604"/>
      </dsp:txXfrm>
    </dsp:sp>
    <dsp:sp modelId="{333790C7-B215-405A-BE62-0A588B8E2D0B}">
      <dsp:nvSpPr>
        <dsp:cNvPr id="0" name=""/>
        <dsp:cNvSpPr/>
      </dsp:nvSpPr>
      <dsp:spPr>
        <a:xfrm>
          <a:off x="0" y="2032038"/>
          <a:ext cx="7886700" cy="17670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chemeClr val="tx1"/>
              </a:solidFill>
            </a:rPr>
            <a:t>Усі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підзаконні</a:t>
          </a:r>
          <a:r>
            <a:rPr lang="ru-RU" sz="2400" kern="1200" dirty="0" smtClean="0">
              <a:solidFill>
                <a:schemeClr val="tx1"/>
              </a:solidFill>
            </a:rPr>
            <a:t> нормативно-</a:t>
          </a:r>
          <a:r>
            <a:rPr lang="ru-RU" sz="2400" kern="1200" dirty="0" err="1" smtClean="0">
              <a:solidFill>
                <a:schemeClr val="tx1"/>
              </a:solidFill>
            </a:rPr>
            <a:t>правові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акти</a:t>
          </a:r>
          <a:r>
            <a:rPr lang="ru-RU" sz="2400" kern="1200" dirty="0" smtClean="0">
              <a:solidFill>
                <a:schemeClr val="tx1"/>
              </a:solidFill>
            </a:rPr>
            <a:t> у </a:t>
          </a:r>
          <a:r>
            <a:rPr lang="ru-RU" sz="2400" kern="1200" dirty="0" err="1" smtClean="0">
              <a:solidFill>
                <a:schemeClr val="tx1"/>
              </a:solidFill>
            </a:rPr>
            <a:t>цій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сфері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можна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класифікувати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залежно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від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суб’єкта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видання</a:t>
          </a:r>
          <a:r>
            <a:rPr lang="ru-RU" sz="2400" kern="1200" dirty="0" smtClean="0">
              <a:solidFill>
                <a:schemeClr val="tx1"/>
              </a:solidFill>
            </a:rPr>
            <a:t> на </a:t>
          </a:r>
          <a:r>
            <a:rPr lang="ru-RU" sz="2400" kern="1200" dirty="0" err="1" smtClean="0">
              <a:solidFill>
                <a:schemeClr val="tx1"/>
              </a:solidFill>
            </a:rPr>
            <a:t>ті</a:t>
          </a:r>
          <a:r>
            <a:rPr lang="ru-RU" sz="2400" kern="1200" dirty="0" smtClean="0">
              <a:solidFill>
                <a:schemeClr val="tx1"/>
              </a:solidFill>
            </a:rPr>
            <a:t>, </a:t>
          </a:r>
          <a:r>
            <a:rPr lang="ru-RU" sz="2400" kern="1200" dirty="0" err="1" smtClean="0">
              <a:solidFill>
                <a:schemeClr val="tx1"/>
              </a:solidFill>
            </a:rPr>
            <a:t>що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приймає</a:t>
          </a:r>
          <a:r>
            <a:rPr lang="ru-RU" sz="2400" kern="1200" dirty="0" smtClean="0">
              <a:solidFill>
                <a:schemeClr val="tx1"/>
              </a:solidFill>
            </a:rPr>
            <a:t> парламент, глава </a:t>
          </a:r>
          <a:r>
            <a:rPr lang="ru-RU" sz="2400" kern="1200" dirty="0" err="1" smtClean="0">
              <a:solidFill>
                <a:schemeClr val="tx1"/>
              </a:solidFill>
            </a:rPr>
            <a:t>держави</a:t>
          </a:r>
          <a:r>
            <a:rPr lang="ru-RU" sz="2400" kern="1200" dirty="0" smtClean="0">
              <a:solidFill>
                <a:schemeClr val="tx1"/>
              </a:solidFill>
            </a:rPr>
            <a:t>, уряд та </a:t>
          </a:r>
          <a:r>
            <a:rPr lang="ru-RU" sz="2400" kern="1200" dirty="0" err="1" smtClean="0">
              <a:solidFill>
                <a:schemeClr val="tx1"/>
              </a:solidFill>
            </a:rPr>
            <a:t>центральні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органи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виконавчої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влади</a:t>
          </a:r>
          <a:r>
            <a:rPr lang="ru-RU" sz="2400" kern="1200" dirty="0" smtClean="0">
              <a:solidFill>
                <a:schemeClr val="tx1"/>
              </a:solidFill>
            </a:rPr>
            <a:t>, </a:t>
          </a:r>
          <a:r>
            <a:rPr lang="ru-RU" sz="2400" kern="1200" dirty="0" err="1" smtClean="0">
              <a:solidFill>
                <a:schemeClr val="tx1"/>
              </a:solidFill>
            </a:rPr>
            <a:t>місцеві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державні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адміністрації</a:t>
          </a:r>
          <a:r>
            <a:rPr lang="ru-RU" sz="2400" kern="1200" dirty="0" smtClean="0">
              <a:solidFill>
                <a:schemeClr val="tx1"/>
              </a:solidFill>
            </a:rPr>
            <a:t>, </a:t>
          </a:r>
          <a:r>
            <a:rPr lang="ru-RU" sz="2400" kern="1200" dirty="0" err="1" smtClean="0">
              <a:solidFill>
                <a:schemeClr val="tx1"/>
              </a:solidFill>
            </a:rPr>
            <a:t>органи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місцевого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самоврядування</a:t>
          </a:r>
          <a:r>
            <a:rPr lang="ru-RU" sz="2400" kern="1200" dirty="0" smtClean="0">
              <a:solidFill>
                <a:schemeClr val="tx1"/>
              </a:solidFill>
            </a:rPr>
            <a:t>, </a:t>
          </a:r>
          <a:r>
            <a:rPr lang="ru-RU" sz="2400" kern="1200" dirty="0" err="1" smtClean="0">
              <a:solidFill>
                <a:schemeClr val="tx1"/>
              </a:solidFill>
            </a:rPr>
            <a:t>підприємства</a:t>
          </a:r>
          <a:r>
            <a:rPr lang="ru-RU" sz="2400" kern="1200" dirty="0" smtClean="0">
              <a:solidFill>
                <a:schemeClr val="tx1"/>
              </a:solidFill>
            </a:rPr>
            <a:t>, установи, </a:t>
          </a:r>
          <a:r>
            <a:rPr lang="ru-RU" sz="2400" kern="1200" dirty="0" err="1" smtClean="0">
              <a:solidFill>
                <a:schemeClr val="tx1"/>
              </a:solidFill>
            </a:rPr>
            <a:t>організації</a:t>
          </a:r>
          <a:r>
            <a:rPr lang="ru-RU" sz="2400" kern="1200" dirty="0" smtClean="0">
              <a:solidFill>
                <a:schemeClr val="tx1"/>
              </a:solidFill>
            </a:rPr>
            <a:t> та </a:t>
          </a:r>
          <a:r>
            <a:rPr lang="ru-RU" sz="2400" kern="1200" dirty="0" err="1" smtClean="0">
              <a:solidFill>
                <a:schemeClr val="tx1"/>
              </a:solidFill>
            </a:rPr>
            <a:t>ін</a:t>
          </a:r>
          <a:r>
            <a:rPr lang="ru-RU" sz="2400" kern="1200" dirty="0" smtClean="0">
              <a:solidFill>
                <a:schemeClr val="tx1"/>
              </a:solidFill>
            </a:rPr>
            <a:t>. 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86259" y="2118297"/>
        <a:ext cx="7714182" cy="159450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51B255-51CA-48EC-B3C3-846A27AFCE71}">
      <dsp:nvSpPr>
        <dsp:cNvPr id="0" name=""/>
        <dsp:cNvSpPr/>
      </dsp:nvSpPr>
      <dsp:spPr>
        <a:xfrm>
          <a:off x="0" y="108771"/>
          <a:ext cx="7873999" cy="9898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 smtClean="0"/>
            <a:t>Міністерства</a:t>
          </a:r>
          <a:r>
            <a:rPr lang="ru-RU" sz="1800" b="1" kern="1200" dirty="0" smtClean="0"/>
            <a:t> та </a:t>
          </a:r>
          <a:r>
            <a:rPr lang="ru-RU" sz="1800" b="1" kern="1200" dirty="0" err="1" smtClean="0"/>
            <a:t>інші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центральні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органи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виконавчої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влади</a:t>
          </a:r>
          <a:r>
            <a:rPr lang="ru-RU" sz="1800" b="1" kern="1200" dirty="0" smtClean="0"/>
            <a:t>, </a:t>
          </a:r>
          <a:r>
            <a:rPr lang="ru-RU" sz="1800" b="1" kern="1200" dirty="0" err="1" smtClean="0"/>
            <a:t>місцеві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державні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адміністрації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створюють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власні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програмні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документи</a:t>
          </a:r>
          <a:r>
            <a:rPr lang="ru-RU" sz="1800" b="1" kern="1200" dirty="0" smtClean="0"/>
            <a:t> та </a:t>
          </a:r>
          <a:r>
            <a:rPr lang="ru-RU" sz="1800" b="1" kern="1200" dirty="0" err="1" smtClean="0"/>
            <a:t>плани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виконання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президентських</a:t>
          </a:r>
          <a:r>
            <a:rPr lang="ru-RU" sz="1800" b="1" kern="1200" dirty="0" smtClean="0"/>
            <a:t> та </a:t>
          </a:r>
          <a:r>
            <a:rPr lang="ru-RU" sz="1800" b="1" kern="1200" dirty="0" err="1" smtClean="0"/>
            <a:t>урядових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актів</a:t>
          </a:r>
          <a:r>
            <a:rPr lang="ru-RU" sz="1800" b="1" kern="1200" dirty="0" smtClean="0"/>
            <a:t> у </a:t>
          </a:r>
          <a:r>
            <a:rPr lang="ru-RU" sz="1800" b="1" kern="1200" dirty="0" err="1" smtClean="0"/>
            <a:t>сфері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гендерної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рівності</a:t>
          </a:r>
          <a:r>
            <a:rPr lang="ru-RU" sz="1800" b="1" kern="1200" dirty="0" smtClean="0"/>
            <a:t>. </a:t>
          </a:r>
          <a:endParaRPr lang="ru-RU" sz="1800" b="1" kern="1200" dirty="0"/>
        </a:p>
      </dsp:txBody>
      <dsp:txXfrm>
        <a:off x="48319" y="157090"/>
        <a:ext cx="7777361" cy="8931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A7D911-1014-409D-B4C4-56C0517949AC}">
      <dsp:nvSpPr>
        <dsp:cNvPr id="0" name=""/>
        <dsp:cNvSpPr/>
      </dsp:nvSpPr>
      <dsp:spPr>
        <a:xfrm>
          <a:off x="0" y="13737"/>
          <a:ext cx="8708571" cy="12776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1. Права та </a:t>
          </a:r>
          <a:r>
            <a:rPr lang="ru-RU" sz="1800" kern="1200" dirty="0" err="1" smtClean="0"/>
            <a:t>свободи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людини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повинні</a:t>
          </a:r>
          <a:r>
            <a:rPr lang="ru-RU" sz="1800" kern="1200" dirty="0" smtClean="0"/>
            <a:t> бути </a:t>
          </a:r>
          <a:r>
            <a:rPr lang="ru-RU" sz="1800" kern="1200" dirty="0" err="1" smtClean="0"/>
            <a:t>визнаним</a:t>
          </a:r>
          <a:r>
            <a:rPr lang="ru-RU" sz="1800" kern="1200" dirty="0" smtClean="0"/>
            <a:t> стандартом у </a:t>
          </a:r>
          <a:r>
            <a:rPr lang="ru-RU" sz="1800" kern="1200" dirty="0" err="1" smtClean="0"/>
            <a:t>політичній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економічній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соціальній</a:t>
          </a:r>
          <a:r>
            <a:rPr lang="ru-RU" sz="1800" kern="1200" dirty="0" smtClean="0"/>
            <a:t> та </a:t>
          </a:r>
          <a:r>
            <a:rPr lang="ru-RU" sz="1800" kern="1200" dirty="0" err="1" smtClean="0"/>
            <a:t>культурній</a:t>
          </a:r>
          <a:r>
            <a:rPr lang="ru-RU" sz="1800" kern="1200" dirty="0" smtClean="0"/>
            <a:t> сферах. </a:t>
          </a:r>
          <a:r>
            <a:rPr lang="ru-RU" sz="1800" kern="1200" dirty="0" err="1" smtClean="0"/>
            <a:t>Дані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стандарти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сформульовано</a:t>
          </a:r>
          <a:r>
            <a:rPr lang="ru-RU" sz="1800" kern="1200" dirty="0" smtClean="0"/>
            <a:t> у </a:t>
          </a:r>
          <a:r>
            <a:rPr lang="ru-RU" sz="1800" kern="1200" dirty="0" err="1" smtClean="0"/>
            <a:t>Конституції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України</a:t>
          </a:r>
          <a:r>
            <a:rPr lang="ru-RU" sz="1800" kern="1200" dirty="0" smtClean="0"/>
            <a:t>, у </a:t>
          </a:r>
          <a:r>
            <a:rPr lang="ru-RU" sz="1800" kern="1200" dirty="0" err="1" smtClean="0"/>
            <a:t>міжнародних</a:t>
          </a:r>
          <a:r>
            <a:rPr lang="ru-RU" sz="1800" kern="1200" dirty="0" smtClean="0"/>
            <a:t> документах та </a:t>
          </a:r>
          <a:r>
            <a:rPr lang="ru-RU" sz="1800" kern="1200" dirty="0" err="1" smtClean="0"/>
            <a:t>підлягають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обов’язковому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виконанню</a:t>
          </a:r>
          <a:endParaRPr lang="ru-RU" sz="1800" kern="1200" dirty="0"/>
        </a:p>
      </dsp:txBody>
      <dsp:txXfrm>
        <a:off x="62369" y="76106"/>
        <a:ext cx="8583833" cy="1152902"/>
      </dsp:txXfrm>
    </dsp:sp>
    <dsp:sp modelId="{FB29016E-D581-464E-95E4-A03A9C161B39}">
      <dsp:nvSpPr>
        <dsp:cNvPr id="0" name=""/>
        <dsp:cNvSpPr/>
      </dsp:nvSpPr>
      <dsp:spPr>
        <a:xfrm>
          <a:off x="0" y="1412337"/>
          <a:ext cx="8708571" cy="12776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2. Права </a:t>
          </a:r>
          <a:r>
            <a:rPr lang="ru-RU" sz="1800" kern="1200" dirty="0" err="1" smtClean="0"/>
            <a:t>людини</a:t>
          </a:r>
          <a:r>
            <a:rPr lang="ru-RU" sz="1800" kern="1200" dirty="0" smtClean="0"/>
            <a:t> як права </a:t>
          </a:r>
          <a:r>
            <a:rPr lang="ru-RU" sz="1800" kern="1200" dirty="0" err="1" smtClean="0"/>
            <a:t>жінки</a:t>
          </a:r>
          <a:r>
            <a:rPr lang="ru-RU" sz="1800" kern="1200" dirty="0" smtClean="0"/>
            <a:t>. В </a:t>
          </a:r>
          <a:r>
            <a:rPr lang="ru-RU" sz="1800" kern="1200" dirty="0" err="1" smtClean="0"/>
            <a:t>основі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порушення</a:t>
          </a:r>
          <a:r>
            <a:rPr lang="ru-RU" sz="1800" kern="1200" dirty="0" smtClean="0"/>
            <a:t> принципу </a:t>
          </a:r>
          <a:r>
            <a:rPr lang="ru-RU" sz="1800" kern="1200" dirty="0" err="1" smtClean="0"/>
            <a:t>рівності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який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передбачений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Конституцією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України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виступає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таке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явище</a:t>
          </a:r>
          <a:r>
            <a:rPr lang="ru-RU" sz="1800" kern="1200" dirty="0" smtClean="0"/>
            <a:t> як </a:t>
          </a:r>
          <a:r>
            <a:rPr lang="ru-RU" sz="1800" kern="1200" dirty="0" err="1" smtClean="0"/>
            <a:t>дискримінація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що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руйнує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основи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справедливостіі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демократії</a:t>
          </a:r>
          <a:r>
            <a:rPr lang="ru-RU" sz="1800" kern="1200" dirty="0" smtClean="0"/>
            <a:t> та </a:t>
          </a:r>
          <a:r>
            <a:rPr lang="ru-RU" sz="1800" kern="1200" dirty="0" err="1" smtClean="0"/>
            <a:t>призводять</a:t>
          </a:r>
          <a:r>
            <a:rPr lang="ru-RU" sz="1800" kern="1200" dirty="0" smtClean="0"/>
            <a:t> до </a:t>
          </a:r>
          <a:r>
            <a:rPr lang="ru-RU" sz="1800" kern="1200" dirty="0" err="1" smtClean="0"/>
            <a:t>порушення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жіночих</a:t>
          </a:r>
          <a:r>
            <a:rPr lang="ru-RU" sz="1800" kern="1200" dirty="0" smtClean="0"/>
            <a:t> прав</a:t>
          </a:r>
          <a:endParaRPr lang="ru-RU" sz="1800" kern="1200" dirty="0"/>
        </a:p>
      </dsp:txBody>
      <dsp:txXfrm>
        <a:off x="62369" y="1474706"/>
        <a:ext cx="8583833" cy="1152902"/>
      </dsp:txXfrm>
    </dsp:sp>
    <dsp:sp modelId="{866D6D41-DCE9-4269-8CA2-E007B5CFDBD1}">
      <dsp:nvSpPr>
        <dsp:cNvPr id="0" name=""/>
        <dsp:cNvSpPr/>
      </dsp:nvSpPr>
      <dsp:spPr>
        <a:xfrm>
          <a:off x="0" y="2810937"/>
          <a:ext cx="8708571" cy="12776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3. Права, </a:t>
          </a:r>
          <a:r>
            <a:rPr lang="ru-RU" sz="1800" kern="1200" dirty="0" err="1" smtClean="0"/>
            <a:t>обов’язки</a:t>
          </a:r>
          <a:r>
            <a:rPr lang="ru-RU" sz="1800" kern="1200" dirty="0" smtClean="0"/>
            <a:t> та </a:t>
          </a:r>
          <a:r>
            <a:rPr lang="ru-RU" sz="1800" kern="1200" dirty="0" err="1" smtClean="0"/>
            <a:t>відповідальність</a:t>
          </a:r>
          <a:r>
            <a:rPr lang="ru-RU" sz="1800" kern="1200" dirty="0" smtClean="0"/>
            <a:t> є </a:t>
          </a:r>
          <a:r>
            <a:rPr lang="ru-RU" sz="1800" kern="1200" dirty="0" err="1" smtClean="0"/>
            <a:t>основними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складовими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елементами</a:t>
          </a:r>
          <a:r>
            <a:rPr lang="ru-RU" sz="1800" kern="1200" dirty="0" smtClean="0"/>
            <a:t> правого становища особи у </a:t>
          </a:r>
          <a:r>
            <a:rPr lang="ru-RU" sz="1800" kern="1200" dirty="0" err="1" smtClean="0"/>
            <a:t>соціумі</a:t>
          </a:r>
          <a:r>
            <a:rPr lang="ru-RU" sz="1800" kern="1200" dirty="0" smtClean="0"/>
            <a:t>. А </a:t>
          </a:r>
          <a:r>
            <a:rPr lang="ru-RU" sz="1800" kern="1200" dirty="0" err="1" smtClean="0"/>
            <a:t>отже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саме</a:t>
          </a:r>
          <a:r>
            <a:rPr lang="ru-RU" sz="1800" kern="1200" dirty="0" smtClean="0"/>
            <a:t> вони </a:t>
          </a:r>
          <a:r>
            <a:rPr lang="ru-RU" sz="1800" kern="1200" dirty="0" err="1" smtClean="0"/>
            <a:t>визначають</a:t>
          </a:r>
          <a:r>
            <a:rPr lang="ru-RU" sz="1800" kern="1200" dirty="0" smtClean="0"/>
            <a:t> стандарт </a:t>
          </a:r>
          <a:r>
            <a:rPr lang="ru-RU" sz="1800" kern="1200" dirty="0" err="1" smtClean="0"/>
            <a:t>рівності</a:t>
          </a:r>
          <a:r>
            <a:rPr lang="ru-RU" sz="1800" kern="1200" dirty="0" smtClean="0"/>
            <a:t> у </a:t>
          </a:r>
          <a:r>
            <a:rPr lang="ru-RU" sz="1800" kern="1200" dirty="0" err="1" smtClean="0"/>
            <a:t>Конституції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України</a:t>
          </a:r>
          <a:r>
            <a:rPr lang="ru-RU" sz="1800" kern="1200" dirty="0" smtClean="0"/>
            <a:t> та </a:t>
          </a:r>
          <a:r>
            <a:rPr lang="ru-RU" sz="1800" kern="1200" dirty="0" err="1" smtClean="0"/>
            <a:t>законодавчих</a:t>
          </a:r>
          <a:r>
            <a:rPr lang="ru-RU" sz="1800" kern="1200" dirty="0" smtClean="0"/>
            <a:t> актах</a:t>
          </a:r>
          <a:endParaRPr lang="ru-RU" sz="1800" kern="1200" dirty="0"/>
        </a:p>
      </dsp:txBody>
      <dsp:txXfrm>
        <a:off x="62369" y="2873306"/>
        <a:ext cx="8583833" cy="1152902"/>
      </dsp:txXfrm>
    </dsp:sp>
    <dsp:sp modelId="{917FBB09-6E46-4CA7-A813-65A192340A01}">
      <dsp:nvSpPr>
        <dsp:cNvPr id="0" name=""/>
        <dsp:cNvSpPr/>
      </dsp:nvSpPr>
      <dsp:spPr>
        <a:xfrm>
          <a:off x="0" y="4209537"/>
          <a:ext cx="8708571" cy="12776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4. </a:t>
          </a:r>
          <a:r>
            <a:rPr lang="ru-RU" sz="1800" kern="1200" dirty="0" err="1" smtClean="0"/>
            <a:t>Рівні</a:t>
          </a:r>
          <a:r>
            <a:rPr lang="ru-RU" sz="1800" kern="1200" dirty="0" smtClean="0"/>
            <a:t> права та </a:t>
          </a:r>
          <a:r>
            <a:rPr lang="ru-RU" sz="1800" kern="1200" dirty="0" err="1" smtClean="0"/>
            <a:t>свободи</a:t>
          </a:r>
          <a:r>
            <a:rPr lang="ru-RU" sz="1800" kern="1200" dirty="0" smtClean="0"/>
            <a:t> є </a:t>
          </a:r>
          <a:r>
            <a:rPr lang="ru-RU" sz="1800" kern="1200" dirty="0" err="1" smtClean="0"/>
            <a:t>найважливішим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елементом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гендерної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рівності</a:t>
          </a:r>
          <a:r>
            <a:rPr lang="ru-RU" sz="1800" kern="1200" dirty="0" smtClean="0"/>
            <a:t>. Вони </a:t>
          </a:r>
          <a:r>
            <a:rPr lang="ru-RU" sz="1800" kern="1200" dirty="0" err="1" smtClean="0"/>
            <a:t>віддзеркалюють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ступінь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реалізації</a:t>
          </a:r>
          <a:r>
            <a:rPr lang="ru-RU" sz="1800" kern="1200" dirty="0" smtClean="0"/>
            <a:t> та </a:t>
          </a:r>
          <a:r>
            <a:rPr lang="ru-RU" sz="1800" kern="1200" dirty="0" err="1" smtClean="0"/>
            <a:t>гарантії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рівності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які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містяться</a:t>
          </a:r>
          <a:r>
            <a:rPr lang="ru-RU" sz="1800" kern="1200" dirty="0" smtClean="0"/>
            <a:t> у </a:t>
          </a:r>
          <a:r>
            <a:rPr lang="ru-RU" sz="1800" kern="1200" dirty="0" err="1" smtClean="0"/>
            <a:t>Конституції</a:t>
          </a:r>
          <a:r>
            <a:rPr lang="ru-RU" sz="1800" kern="1200" dirty="0" smtClean="0"/>
            <a:t> та законах </a:t>
          </a:r>
          <a:r>
            <a:rPr lang="ru-RU" sz="1800" kern="1200" dirty="0" err="1" smtClean="0"/>
            <a:t>України</a:t>
          </a:r>
          <a:r>
            <a:rPr lang="ru-RU" sz="1800" kern="1200" dirty="0" smtClean="0"/>
            <a:t>. У </a:t>
          </a:r>
          <a:r>
            <a:rPr lang="ru-RU" sz="1800" kern="1200" dirty="0" err="1" smtClean="0"/>
            <a:t>цьому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контексті</a:t>
          </a:r>
          <a:r>
            <a:rPr lang="ru-RU" sz="1800" kern="1200" dirty="0" smtClean="0"/>
            <a:t>, особливо актуального </a:t>
          </a:r>
          <a:r>
            <a:rPr lang="ru-RU" sz="1800" kern="1200" dirty="0" err="1" smtClean="0"/>
            <a:t>значення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набуває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ліквідація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дискримінації</a:t>
          </a:r>
          <a:r>
            <a:rPr lang="ru-RU" sz="1800" kern="1200" dirty="0" smtClean="0"/>
            <a:t> в </a:t>
          </a:r>
          <a:r>
            <a:rPr lang="ru-RU" sz="1800" kern="1200" dirty="0" err="1" smtClean="0"/>
            <a:t>Україні</a:t>
          </a:r>
          <a:endParaRPr lang="ru-RU" sz="1800" kern="1200" dirty="0"/>
        </a:p>
      </dsp:txBody>
      <dsp:txXfrm>
        <a:off x="62369" y="4271906"/>
        <a:ext cx="8583833" cy="11529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154B52-5433-4B38-A4CF-04AB99782A5C}">
      <dsp:nvSpPr>
        <dsp:cNvPr id="0" name=""/>
        <dsp:cNvSpPr/>
      </dsp:nvSpPr>
      <dsp:spPr>
        <a:xfrm>
          <a:off x="0" y="0"/>
          <a:ext cx="7587343" cy="14804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1) </a:t>
          </a:r>
          <a:r>
            <a:rPr lang="ru-RU" sz="1600" kern="1200" dirty="0" err="1" smtClean="0"/>
            <a:t>закони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України</a:t>
          </a:r>
          <a:r>
            <a:rPr lang="ru-RU" sz="1600" kern="1200" dirty="0" smtClean="0"/>
            <a:t> – </a:t>
          </a:r>
          <a:r>
            <a:rPr lang="ru-RU" sz="1600" kern="1200" dirty="0" err="1" smtClean="0"/>
            <a:t>Конституція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України</a:t>
          </a:r>
          <a:r>
            <a:rPr lang="ru-RU" sz="1600" kern="1200" dirty="0" smtClean="0"/>
            <a:t> (</a:t>
          </a:r>
          <a:r>
            <a:rPr lang="ru-RU" sz="1600" kern="1200" dirty="0" err="1" smtClean="0"/>
            <a:t>встановлює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основоположні</a:t>
          </a:r>
          <a:r>
            <a:rPr lang="ru-RU" sz="1600" kern="1200" dirty="0" smtClean="0"/>
            <a:t> засади </a:t>
          </a:r>
          <a:r>
            <a:rPr lang="ru-RU" sz="1600" kern="1200" dirty="0" err="1" smtClean="0"/>
            <a:t>рівності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чоловіків</a:t>
          </a:r>
          <a:r>
            <a:rPr lang="ru-RU" sz="1600" kern="1200" dirty="0" smtClean="0"/>
            <a:t> і </a:t>
          </a:r>
          <a:r>
            <a:rPr lang="ru-RU" sz="1600" kern="1200" dirty="0" err="1" smtClean="0"/>
            <a:t>жінок</a:t>
          </a:r>
          <a:r>
            <a:rPr lang="ru-RU" sz="1600" kern="1200" dirty="0" smtClean="0"/>
            <a:t> в </a:t>
          </a:r>
          <a:r>
            <a:rPr lang="ru-RU" sz="1600" kern="1200" dirty="0" err="1" smtClean="0"/>
            <a:t>окремих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статтях</a:t>
          </a:r>
          <a:r>
            <a:rPr lang="ru-RU" sz="1600" kern="1200" dirty="0" smtClean="0"/>
            <a:t>), </a:t>
          </a:r>
          <a:r>
            <a:rPr lang="ru-RU" sz="1600" kern="1200" dirty="0" err="1" smtClean="0"/>
            <a:t>конституційні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органічні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звичайні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закони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що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діють</a:t>
          </a:r>
          <a:r>
            <a:rPr lang="ru-RU" sz="1600" kern="1200" dirty="0" smtClean="0"/>
            <a:t> в </a:t>
          </a:r>
          <a:r>
            <a:rPr lang="ru-RU" sz="1600" kern="1200" dirty="0" err="1" smtClean="0"/>
            <a:t>різних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галузях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законодавства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зокрема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конституційного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адміністративного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кримінального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цивільного</a:t>
          </a:r>
          <a:r>
            <a:rPr lang="ru-RU" sz="1600" kern="1200" dirty="0" smtClean="0"/>
            <a:t>, трудового, </a:t>
          </a:r>
          <a:r>
            <a:rPr lang="ru-RU" sz="1600" kern="1200" dirty="0" err="1" smtClean="0"/>
            <a:t>сімейного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соціального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медичного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інформаційного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ін</a:t>
          </a:r>
          <a:r>
            <a:rPr lang="ru-RU" sz="1600" kern="1200" dirty="0" smtClean="0"/>
            <a:t>.); </a:t>
          </a:r>
          <a:endParaRPr lang="ru-RU" sz="1600" kern="1200" dirty="0"/>
        </a:p>
      </dsp:txBody>
      <dsp:txXfrm>
        <a:off x="43361" y="43361"/>
        <a:ext cx="5989814" cy="1393735"/>
      </dsp:txXfrm>
    </dsp:sp>
    <dsp:sp modelId="{F199BF03-4E0B-4F50-BAC8-8D854503873C}">
      <dsp:nvSpPr>
        <dsp:cNvPr id="0" name=""/>
        <dsp:cNvSpPr/>
      </dsp:nvSpPr>
      <dsp:spPr>
        <a:xfrm>
          <a:off x="669471" y="1727199"/>
          <a:ext cx="7587343" cy="14804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2) </a:t>
          </a:r>
          <a:r>
            <a:rPr lang="ru-RU" sz="1600" kern="1200" dirty="0" err="1" smtClean="0"/>
            <a:t>підзаконні</a:t>
          </a:r>
          <a:r>
            <a:rPr lang="ru-RU" sz="1600" kern="1200" dirty="0" smtClean="0"/>
            <a:t> нормативно-</a:t>
          </a:r>
          <a:r>
            <a:rPr lang="ru-RU" sz="1600" kern="1200" dirty="0" err="1" smtClean="0"/>
            <a:t>правові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акти</a:t>
          </a:r>
          <a:r>
            <a:rPr lang="ru-RU" sz="1600" kern="1200" dirty="0" smtClean="0"/>
            <a:t> (постанови </a:t>
          </a:r>
          <a:r>
            <a:rPr lang="ru-RU" sz="1600" kern="1200" dirty="0" err="1" smtClean="0"/>
            <a:t>Верховної</a:t>
          </a:r>
          <a:r>
            <a:rPr lang="ru-RU" sz="1600" kern="1200" dirty="0" smtClean="0"/>
            <a:t> Ради </a:t>
          </a:r>
          <a:r>
            <a:rPr lang="ru-RU" sz="1600" kern="1200" dirty="0" err="1" smtClean="0"/>
            <a:t>України</a:t>
          </a:r>
          <a:r>
            <a:rPr lang="ru-RU" sz="1600" kern="1200" dirty="0" smtClean="0"/>
            <a:t>; </a:t>
          </a:r>
          <a:r>
            <a:rPr lang="ru-RU" sz="1600" kern="1200" dirty="0" err="1" smtClean="0"/>
            <a:t>стратегії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затверджені</a:t>
          </a:r>
          <a:r>
            <a:rPr lang="ru-RU" sz="1600" kern="1200" dirty="0" smtClean="0"/>
            <a:t> Президентом </a:t>
          </a:r>
          <a:r>
            <a:rPr lang="ru-RU" sz="1600" kern="1200" dirty="0" err="1" smtClean="0"/>
            <a:t>України</a:t>
          </a:r>
          <a:r>
            <a:rPr lang="ru-RU" sz="1600" kern="1200" dirty="0" smtClean="0"/>
            <a:t>; </a:t>
          </a:r>
          <a:r>
            <a:rPr lang="ru-RU" sz="1600" kern="1200" dirty="0" err="1" smtClean="0"/>
            <a:t>плани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схвалені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Кабінетом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Міністрів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України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міністерствами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іншими</a:t>
          </a:r>
          <a:r>
            <a:rPr lang="ru-RU" sz="1600" kern="1200" dirty="0" smtClean="0"/>
            <a:t> ЦОВВ на </a:t>
          </a:r>
          <a:r>
            <a:rPr lang="ru-RU" sz="1600" kern="1200" dirty="0" err="1" smtClean="0"/>
            <a:t>виконання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міжнародних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гендерних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стратегій</a:t>
          </a:r>
          <a:r>
            <a:rPr lang="ru-RU" sz="1600" kern="1200" dirty="0" smtClean="0"/>
            <a:t>; </a:t>
          </a:r>
          <a:r>
            <a:rPr lang="ru-RU" sz="1600" kern="1200" dirty="0" err="1" smtClean="0"/>
            <a:t>програми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плани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місцевих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державних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адміністрацій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органів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місцевого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самоврядування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ін</a:t>
          </a:r>
          <a:r>
            <a:rPr lang="ru-RU" sz="1600" kern="1200" dirty="0" smtClean="0"/>
            <a:t>.); </a:t>
          </a:r>
          <a:endParaRPr lang="ru-RU" sz="1600" kern="1200" dirty="0"/>
        </a:p>
      </dsp:txBody>
      <dsp:txXfrm>
        <a:off x="712832" y="1770560"/>
        <a:ext cx="5868852" cy="1393735"/>
      </dsp:txXfrm>
    </dsp:sp>
    <dsp:sp modelId="{6D4045F9-9DD8-4911-B2D1-02EBC8949E30}">
      <dsp:nvSpPr>
        <dsp:cNvPr id="0" name=""/>
        <dsp:cNvSpPr/>
      </dsp:nvSpPr>
      <dsp:spPr>
        <a:xfrm>
          <a:off x="1338942" y="3454399"/>
          <a:ext cx="7587343" cy="14804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3) </a:t>
          </a:r>
          <a:r>
            <a:rPr lang="ru-RU" sz="1600" kern="1200" dirty="0" err="1" smtClean="0"/>
            <a:t>міжнародні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акти</a:t>
          </a:r>
          <a:r>
            <a:rPr lang="ru-RU" sz="1600" kern="1200" dirty="0" smtClean="0"/>
            <a:t> (</a:t>
          </a:r>
          <a:r>
            <a:rPr lang="ru-RU" sz="1600" kern="1200" dirty="0" err="1" smtClean="0"/>
            <a:t>загальні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спеціальні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міжнародні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документи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прийняті</a:t>
          </a:r>
          <a:r>
            <a:rPr lang="ru-RU" sz="1600" kern="1200" dirty="0" smtClean="0"/>
            <a:t> Радою </a:t>
          </a:r>
          <a:r>
            <a:rPr lang="ru-RU" sz="1600" kern="1200" dirty="0" err="1" smtClean="0"/>
            <a:t>Європи</a:t>
          </a:r>
          <a:r>
            <a:rPr lang="ru-RU" sz="1600" kern="1200" dirty="0" smtClean="0"/>
            <a:t>, ООН, </a:t>
          </a:r>
          <a:r>
            <a:rPr lang="ru-RU" sz="1600" kern="1200" dirty="0" err="1" smtClean="0"/>
            <a:t>Європейським</a:t>
          </a:r>
          <a:r>
            <a:rPr lang="ru-RU" sz="1600" kern="1200" dirty="0" smtClean="0"/>
            <a:t> Союзом, ОБСЄ та </a:t>
          </a:r>
          <a:r>
            <a:rPr lang="ru-RU" sz="1600" kern="1200" dirty="0" err="1" smtClean="0"/>
            <a:t>ін</a:t>
          </a:r>
          <a:r>
            <a:rPr lang="ru-RU" sz="1600" kern="1200" dirty="0" smtClean="0"/>
            <a:t>.)</a:t>
          </a:r>
          <a:endParaRPr lang="ru-RU" sz="1600" kern="1200" dirty="0"/>
        </a:p>
      </dsp:txBody>
      <dsp:txXfrm>
        <a:off x="1382303" y="3497760"/>
        <a:ext cx="5868852" cy="1393735"/>
      </dsp:txXfrm>
    </dsp:sp>
    <dsp:sp modelId="{A132F520-EAA9-47F7-97A9-8C93615A26AE}">
      <dsp:nvSpPr>
        <dsp:cNvPr id="0" name=""/>
        <dsp:cNvSpPr/>
      </dsp:nvSpPr>
      <dsp:spPr>
        <a:xfrm>
          <a:off x="6625045" y="1122679"/>
          <a:ext cx="962297" cy="96229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841562" y="1122679"/>
        <a:ext cx="529263" cy="724128"/>
      </dsp:txXfrm>
    </dsp:sp>
    <dsp:sp modelId="{B62DE5BF-DCBF-4124-9C03-41B28ABD0D3B}">
      <dsp:nvSpPr>
        <dsp:cNvPr id="0" name=""/>
        <dsp:cNvSpPr/>
      </dsp:nvSpPr>
      <dsp:spPr>
        <a:xfrm>
          <a:off x="7294517" y="2840010"/>
          <a:ext cx="962297" cy="96229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7511034" y="2840010"/>
        <a:ext cx="529263" cy="72412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192ACC-CC79-426B-8F93-E665BBA14A88}">
      <dsp:nvSpPr>
        <dsp:cNvPr id="0" name=""/>
        <dsp:cNvSpPr/>
      </dsp:nvSpPr>
      <dsp:spPr>
        <a:xfrm rot="10800000">
          <a:off x="1348834" y="101"/>
          <a:ext cx="7175162" cy="1043522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0165" tIns="68580" rIns="128016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1) </a:t>
          </a:r>
          <a:r>
            <a:rPr lang="ru-RU" sz="1800" kern="1200" dirty="0" err="1" smtClean="0">
              <a:solidFill>
                <a:schemeClr val="tx1"/>
              </a:solidFill>
            </a:rPr>
            <a:t>рівні</a:t>
          </a:r>
          <a:r>
            <a:rPr lang="ru-RU" sz="1800" kern="1200" dirty="0" smtClean="0">
              <a:solidFill>
                <a:schemeClr val="tx1"/>
              </a:solidFill>
            </a:rPr>
            <a:t> права і </a:t>
          </a:r>
          <a:r>
            <a:rPr lang="ru-RU" sz="1800" kern="1200" dirty="0" err="1" smtClean="0">
              <a:solidFill>
                <a:schemeClr val="tx1"/>
              </a:solidFill>
            </a:rPr>
            <a:t>свободи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громадян</a:t>
          </a:r>
          <a:r>
            <a:rPr lang="ru-RU" sz="1800" kern="1200" dirty="0" smtClean="0">
              <a:solidFill>
                <a:schemeClr val="tx1"/>
              </a:solidFill>
            </a:rPr>
            <a:t> та </a:t>
          </a:r>
          <a:r>
            <a:rPr lang="ru-RU" sz="1800" kern="1200" dirty="0" err="1" smtClean="0">
              <a:solidFill>
                <a:schemeClr val="tx1"/>
              </a:solidFill>
            </a:rPr>
            <a:t>рівність</a:t>
          </a:r>
          <a:r>
            <a:rPr lang="ru-RU" sz="1800" kern="1200" dirty="0" smtClean="0">
              <a:solidFill>
                <a:schemeClr val="tx1"/>
              </a:solidFill>
            </a:rPr>
            <a:t> кожного перед законом (ст. 21); </a:t>
          </a:r>
          <a:endParaRPr lang="ru-RU" sz="1800" kern="1200" dirty="0">
            <a:solidFill>
              <a:schemeClr val="tx1"/>
            </a:solidFill>
          </a:endParaRPr>
        </a:p>
      </dsp:txBody>
      <dsp:txXfrm rot="10800000">
        <a:off x="1609714" y="101"/>
        <a:ext cx="6914282" cy="1043522"/>
      </dsp:txXfrm>
    </dsp:sp>
    <dsp:sp modelId="{267185F2-044A-43FA-B55A-52040542E4A6}">
      <dsp:nvSpPr>
        <dsp:cNvPr id="0" name=""/>
        <dsp:cNvSpPr/>
      </dsp:nvSpPr>
      <dsp:spPr>
        <a:xfrm>
          <a:off x="928967" y="101"/>
          <a:ext cx="1043522" cy="104352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5DDF4D-EC12-464B-90FB-5634AFA46A80}">
      <dsp:nvSpPr>
        <dsp:cNvPr id="0" name=""/>
        <dsp:cNvSpPr/>
      </dsp:nvSpPr>
      <dsp:spPr>
        <a:xfrm rot="10800000">
          <a:off x="1348834" y="1342681"/>
          <a:ext cx="7175162" cy="1043522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0165" tIns="68580" rIns="128016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2) </a:t>
          </a:r>
          <a:r>
            <a:rPr lang="ru-RU" sz="1800" kern="1200" dirty="0" err="1" smtClean="0">
              <a:solidFill>
                <a:schemeClr val="tx1"/>
              </a:solidFill>
            </a:rPr>
            <a:t>заборону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привілеїв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чи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обмежень</a:t>
          </a:r>
          <a:r>
            <a:rPr lang="ru-RU" sz="1800" kern="1200" dirty="0" smtClean="0">
              <a:solidFill>
                <a:schemeClr val="tx1"/>
              </a:solidFill>
            </a:rPr>
            <a:t> за </a:t>
          </a:r>
          <a:r>
            <a:rPr lang="ru-RU" sz="1800" kern="1200" dirty="0" err="1" smtClean="0">
              <a:solidFill>
                <a:schemeClr val="tx1"/>
              </a:solidFill>
            </a:rPr>
            <a:t>ознаками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раси</a:t>
          </a:r>
          <a:r>
            <a:rPr lang="ru-RU" sz="1800" kern="1200" dirty="0" smtClean="0">
              <a:solidFill>
                <a:schemeClr val="tx1"/>
              </a:solidFill>
            </a:rPr>
            <a:t>, </a:t>
          </a:r>
          <a:r>
            <a:rPr lang="ru-RU" sz="1800" kern="1200" dirty="0" err="1" smtClean="0">
              <a:solidFill>
                <a:schemeClr val="tx1"/>
              </a:solidFill>
            </a:rPr>
            <a:t>кольору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шкіри</a:t>
          </a:r>
          <a:r>
            <a:rPr lang="ru-RU" sz="1800" kern="1200" dirty="0" smtClean="0">
              <a:solidFill>
                <a:schemeClr val="tx1"/>
              </a:solidFill>
            </a:rPr>
            <a:t>, </a:t>
          </a:r>
          <a:r>
            <a:rPr lang="ru-RU" sz="1800" kern="1200" dirty="0" err="1" smtClean="0">
              <a:solidFill>
                <a:schemeClr val="tx1"/>
              </a:solidFill>
            </a:rPr>
            <a:t>політичних</a:t>
          </a:r>
          <a:r>
            <a:rPr lang="ru-RU" sz="1800" kern="1200" dirty="0" smtClean="0">
              <a:solidFill>
                <a:schemeClr val="tx1"/>
              </a:solidFill>
            </a:rPr>
            <a:t>, </a:t>
          </a:r>
          <a:r>
            <a:rPr lang="ru-RU" sz="1800" kern="1200" dirty="0" err="1" smtClean="0">
              <a:solidFill>
                <a:schemeClr val="tx1"/>
              </a:solidFill>
            </a:rPr>
            <a:t>релігійних</a:t>
          </a:r>
          <a:r>
            <a:rPr lang="ru-RU" sz="1800" kern="1200" dirty="0" smtClean="0">
              <a:solidFill>
                <a:schemeClr val="tx1"/>
              </a:solidFill>
            </a:rPr>
            <a:t> та </a:t>
          </a:r>
          <a:r>
            <a:rPr lang="ru-RU" sz="1800" kern="1200" dirty="0" err="1" smtClean="0">
              <a:solidFill>
                <a:schemeClr val="tx1"/>
              </a:solidFill>
            </a:rPr>
            <a:t>інших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переконань</a:t>
          </a:r>
          <a:r>
            <a:rPr lang="ru-RU" sz="1800" kern="1200" dirty="0" smtClean="0">
              <a:solidFill>
                <a:schemeClr val="tx1"/>
              </a:solidFill>
            </a:rPr>
            <a:t>, </a:t>
          </a:r>
          <a:r>
            <a:rPr lang="ru-RU" sz="1800" kern="1200" dirty="0" err="1" smtClean="0">
              <a:solidFill>
                <a:schemeClr val="tx1"/>
              </a:solidFill>
            </a:rPr>
            <a:t>статі</a:t>
          </a:r>
          <a:r>
            <a:rPr lang="ru-RU" sz="1800" kern="1200" dirty="0" smtClean="0">
              <a:solidFill>
                <a:schemeClr val="tx1"/>
              </a:solidFill>
            </a:rPr>
            <a:t>, </a:t>
          </a:r>
          <a:r>
            <a:rPr lang="ru-RU" sz="1800" kern="1200" dirty="0" err="1" smtClean="0">
              <a:solidFill>
                <a:schemeClr val="tx1"/>
              </a:solidFill>
            </a:rPr>
            <a:t>етнічного</a:t>
          </a:r>
          <a:r>
            <a:rPr lang="ru-RU" sz="1800" kern="1200" dirty="0" smtClean="0">
              <a:solidFill>
                <a:schemeClr val="tx1"/>
              </a:solidFill>
            </a:rPr>
            <a:t> та </a:t>
          </a:r>
          <a:r>
            <a:rPr lang="ru-RU" sz="1800" kern="1200" dirty="0" err="1" smtClean="0">
              <a:solidFill>
                <a:schemeClr val="tx1"/>
              </a:solidFill>
            </a:rPr>
            <a:t>соціального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походження</a:t>
          </a:r>
          <a:r>
            <a:rPr lang="ru-RU" sz="1800" kern="1200" dirty="0" smtClean="0">
              <a:solidFill>
                <a:schemeClr val="tx1"/>
              </a:solidFill>
            </a:rPr>
            <a:t>, </a:t>
          </a:r>
          <a:r>
            <a:rPr lang="ru-RU" sz="1800" kern="1200" dirty="0" err="1" smtClean="0">
              <a:solidFill>
                <a:schemeClr val="tx1"/>
              </a:solidFill>
            </a:rPr>
            <a:t>майнового</a:t>
          </a:r>
          <a:r>
            <a:rPr lang="ru-RU" sz="1800" kern="1200" dirty="0" smtClean="0">
              <a:solidFill>
                <a:schemeClr val="tx1"/>
              </a:solidFill>
            </a:rPr>
            <a:t> стану, </a:t>
          </a:r>
          <a:r>
            <a:rPr lang="ru-RU" sz="1800" kern="1200" dirty="0" err="1" smtClean="0">
              <a:solidFill>
                <a:schemeClr val="tx1"/>
              </a:solidFill>
            </a:rPr>
            <a:t>місця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проживання</a:t>
          </a:r>
          <a:r>
            <a:rPr lang="ru-RU" sz="1800" kern="1200" dirty="0" smtClean="0">
              <a:solidFill>
                <a:schemeClr val="tx1"/>
              </a:solidFill>
            </a:rPr>
            <a:t>, за </a:t>
          </a:r>
          <a:r>
            <a:rPr lang="ru-RU" sz="1800" kern="1200" dirty="0" err="1" smtClean="0">
              <a:solidFill>
                <a:schemeClr val="tx1"/>
              </a:solidFill>
            </a:rPr>
            <a:t>мовними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або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іншими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ознаками</a:t>
          </a:r>
          <a:r>
            <a:rPr lang="ru-RU" sz="1800" kern="1200" dirty="0" smtClean="0">
              <a:solidFill>
                <a:schemeClr val="tx1"/>
              </a:solidFill>
            </a:rPr>
            <a:t> (ст. 24); </a:t>
          </a:r>
          <a:endParaRPr lang="ru-RU" sz="1800" kern="1200" dirty="0">
            <a:solidFill>
              <a:schemeClr val="tx1"/>
            </a:solidFill>
          </a:endParaRPr>
        </a:p>
      </dsp:txBody>
      <dsp:txXfrm rot="10800000">
        <a:off x="1609714" y="1342681"/>
        <a:ext cx="6914282" cy="1043522"/>
      </dsp:txXfrm>
    </dsp:sp>
    <dsp:sp modelId="{63F2725C-7417-47F5-8782-DF1833DBCB87}">
      <dsp:nvSpPr>
        <dsp:cNvPr id="0" name=""/>
        <dsp:cNvSpPr/>
      </dsp:nvSpPr>
      <dsp:spPr>
        <a:xfrm>
          <a:off x="882217" y="1342681"/>
          <a:ext cx="1043522" cy="104352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02BA94-4DAB-48DA-A65B-836D87558EC7}">
      <dsp:nvSpPr>
        <dsp:cNvPr id="0" name=""/>
        <dsp:cNvSpPr/>
      </dsp:nvSpPr>
      <dsp:spPr>
        <a:xfrm rot="10800000">
          <a:off x="1348834" y="2685261"/>
          <a:ext cx="7175162" cy="1043522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0165" tIns="68580" rIns="128016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3) </a:t>
          </a:r>
          <a:r>
            <a:rPr lang="ru-RU" sz="1800" kern="1200" dirty="0" err="1" smtClean="0">
              <a:solidFill>
                <a:schemeClr val="tx1"/>
              </a:solidFill>
            </a:rPr>
            <a:t>рівність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жінки</a:t>
          </a:r>
          <a:r>
            <a:rPr lang="ru-RU" sz="1800" kern="1200" dirty="0" smtClean="0">
              <a:solidFill>
                <a:schemeClr val="tx1"/>
              </a:solidFill>
            </a:rPr>
            <a:t> і </a:t>
          </a:r>
          <a:r>
            <a:rPr lang="ru-RU" sz="1800" kern="1200" dirty="0" err="1" smtClean="0">
              <a:solidFill>
                <a:schemeClr val="tx1"/>
              </a:solidFill>
            </a:rPr>
            <a:t>чоловіка</a:t>
          </a:r>
          <a:r>
            <a:rPr lang="ru-RU" sz="1800" kern="1200" dirty="0" smtClean="0">
              <a:solidFill>
                <a:schemeClr val="tx1"/>
              </a:solidFill>
            </a:rPr>
            <a:t> (ст. 24). </a:t>
          </a:r>
          <a:r>
            <a:rPr lang="ru-RU" sz="1800" kern="1200" dirty="0" err="1" smtClean="0">
              <a:solidFill>
                <a:schemeClr val="tx1"/>
              </a:solidFill>
            </a:rPr>
            <a:t>Проте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декларування</a:t>
          </a:r>
          <a:r>
            <a:rPr lang="ru-RU" sz="1800" kern="1200" dirty="0" smtClean="0">
              <a:solidFill>
                <a:schemeClr val="tx1"/>
              </a:solidFill>
            </a:rPr>
            <a:t> принципу </a:t>
          </a:r>
          <a:r>
            <a:rPr lang="ru-RU" sz="1800" kern="1200" dirty="0" err="1" smtClean="0">
              <a:solidFill>
                <a:schemeClr val="tx1"/>
              </a:solidFill>
            </a:rPr>
            <a:t>рівності</a:t>
          </a:r>
          <a:r>
            <a:rPr lang="ru-RU" sz="1800" kern="1200" dirty="0" smtClean="0">
              <a:solidFill>
                <a:schemeClr val="tx1"/>
              </a:solidFill>
            </a:rPr>
            <a:t> в </a:t>
          </a:r>
          <a:r>
            <a:rPr lang="ru-RU" sz="1800" kern="1200" dirty="0" err="1" smtClean="0">
              <a:solidFill>
                <a:schemeClr val="tx1"/>
              </a:solidFill>
            </a:rPr>
            <a:t>Конституції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України</a:t>
          </a:r>
          <a:r>
            <a:rPr lang="ru-RU" sz="1800" kern="1200" dirty="0" smtClean="0">
              <a:solidFill>
                <a:schemeClr val="tx1"/>
              </a:solidFill>
            </a:rPr>
            <a:t> не </a:t>
          </a:r>
          <a:r>
            <a:rPr lang="ru-RU" sz="1800" kern="1200" dirty="0" err="1" smtClean="0">
              <a:solidFill>
                <a:schemeClr val="tx1"/>
              </a:solidFill>
            </a:rPr>
            <a:t>забезпечує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реальної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рівності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жінок</a:t>
          </a:r>
          <a:r>
            <a:rPr lang="ru-RU" sz="1800" kern="1200" dirty="0" smtClean="0">
              <a:solidFill>
                <a:schemeClr val="tx1"/>
              </a:solidFill>
            </a:rPr>
            <a:t> і </a:t>
          </a:r>
          <a:r>
            <a:rPr lang="ru-RU" sz="1800" kern="1200" dirty="0" err="1" smtClean="0">
              <a:solidFill>
                <a:schemeClr val="tx1"/>
              </a:solidFill>
            </a:rPr>
            <a:t>чоловіків</a:t>
          </a:r>
          <a:r>
            <a:rPr lang="ru-RU" sz="1800" kern="1200" dirty="0" smtClean="0">
              <a:solidFill>
                <a:schemeClr val="tx1"/>
              </a:solidFill>
            </a:rPr>
            <a:t> у </a:t>
          </a:r>
          <a:r>
            <a:rPr lang="ru-RU" sz="1800" kern="1200" dirty="0" err="1" smtClean="0">
              <a:solidFill>
                <a:schemeClr val="tx1"/>
              </a:solidFill>
            </a:rPr>
            <a:t>суспільстві</a:t>
          </a:r>
          <a:r>
            <a:rPr lang="ru-RU" sz="1800" kern="1200" dirty="0" smtClean="0">
              <a:solidFill>
                <a:schemeClr val="tx1"/>
              </a:solidFill>
            </a:rPr>
            <a:t>. </a:t>
          </a:r>
          <a:endParaRPr lang="ru-RU" sz="1800" kern="1200" dirty="0">
            <a:solidFill>
              <a:schemeClr val="tx1"/>
            </a:solidFill>
          </a:endParaRPr>
        </a:p>
      </dsp:txBody>
      <dsp:txXfrm rot="10800000">
        <a:off x="1609714" y="2685261"/>
        <a:ext cx="6914282" cy="1043522"/>
      </dsp:txXfrm>
    </dsp:sp>
    <dsp:sp modelId="{6F266C58-7CC1-4C1D-AACB-E98F46E1397A}">
      <dsp:nvSpPr>
        <dsp:cNvPr id="0" name=""/>
        <dsp:cNvSpPr/>
      </dsp:nvSpPr>
      <dsp:spPr>
        <a:xfrm>
          <a:off x="928967" y="2685261"/>
          <a:ext cx="1043522" cy="104352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181ADD-0177-4FD5-9B5F-41680B58A189}">
      <dsp:nvSpPr>
        <dsp:cNvPr id="0" name=""/>
        <dsp:cNvSpPr/>
      </dsp:nvSpPr>
      <dsp:spPr>
        <a:xfrm>
          <a:off x="4386" y="0"/>
          <a:ext cx="1774412" cy="17158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>
              <a:solidFill>
                <a:schemeClr val="tx1"/>
              </a:solidFill>
            </a:rPr>
            <a:t>організаційно-правові</a:t>
          </a:r>
          <a:r>
            <a:rPr lang="ru-RU" sz="1400" kern="1200" dirty="0" smtClean="0">
              <a:solidFill>
                <a:schemeClr val="tx1"/>
              </a:solidFill>
            </a:rPr>
            <a:t> засади та </a:t>
          </a:r>
          <a:r>
            <a:rPr lang="ru-RU" sz="1400" kern="1200" dirty="0" err="1" smtClean="0">
              <a:solidFill>
                <a:schemeClr val="tx1"/>
              </a:solidFill>
            </a:rPr>
            <a:t>радикальні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методи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запобігання</a:t>
          </a:r>
          <a:r>
            <a:rPr lang="ru-RU" sz="1400" kern="1200" dirty="0" smtClean="0">
              <a:solidFill>
                <a:schemeClr val="tx1"/>
              </a:solidFill>
            </a:rPr>
            <a:t> та </a:t>
          </a:r>
          <a:r>
            <a:rPr lang="ru-RU" sz="1400" kern="1200" dirty="0" err="1" smtClean="0">
              <a:solidFill>
                <a:schemeClr val="tx1"/>
              </a:solidFill>
            </a:rPr>
            <a:t>протидії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домашньому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насильству</a:t>
          </a:r>
          <a:r>
            <a:rPr lang="ru-RU" sz="1400" kern="1200" dirty="0" smtClean="0">
              <a:solidFill>
                <a:schemeClr val="tx1"/>
              </a:solidFill>
            </a:rPr>
            <a:t>;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54642" y="50256"/>
        <a:ext cx="1673900" cy="1615349"/>
      </dsp:txXfrm>
    </dsp:sp>
    <dsp:sp modelId="{F6913ADA-0AAC-42E8-BA56-CFCBD1893E4A}">
      <dsp:nvSpPr>
        <dsp:cNvPr id="0" name=""/>
        <dsp:cNvSpPr/>
      </dsp:nvSpPr>
      <dsp:spPr>
        <a:xfrm>
          <a:off x="1898628" y="709341"/>
          <a:ext cx="254038" cy="29717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1898628" y="768776"/>
        <a:ext cx="177827" cy="178307"/>
      </dsp:txXfrm>
    </dsp:sp>
    <dsp:sp modelId="{A8992D6F-CA54-4890-ADC0-68E4A662DEBC}">
      <dsp:nvSpPr>
        <dsp:cNvPr id="0" name=""/>
        <dsp:cNvSpPr/>
      </dsp:nvSpPr>
      <dsp:spPr>
        <a:xfrm>
          <a:off x="2258117" y="0"/>
          <a:ext cx="1774412" cy="17158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ефективне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реагування</a:t>
          </a:r>
          <a:r>
            <a:rPr lang="ru-RU" sz="1400" kern="1200" dirty="0" smtClean="0">
              <a:solidFill>
                <a:schemeClr val="tx1"/>
              </a:solidFill>
            </a:rPr>
            <a:t> на </a:t>
          </a:r>
          <a:r>
            <a:rPr lang="ru-RU" sz="1400" kern="1200" dirty="0" err="1" smtClean="0">
              <a:solidFill>
                <a:schemeClr val="tx1"/>
              </a:solidFill>
            </a:rPr>
            <a:t>факти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домашнього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насильства</a:t>
          </a:r>
          <a:r>
            <a:rPr lang="ru-RU" sz="1400" kern="1200" dirty="0" smtClean="0">
              <a:solidFill>
                <a:schemeClr val="tx1"/>
              </a:solidFill>
            </a:rPr>
            <a:t> шляхом </a:t>
          </a:r>
          <a:r>
            <a:rPr lang="ru-RU" sz="1400" kern="1200" dirty="0" err="1" smtClean="0">
              <a:solidFill>
                <a:schemeClr val="tx1"/>
              </a:solidFill>
            </a:rPr>
            <a:t>запровадження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механізму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взаємодії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суб’єктів</a:t>
          </a:r>
          <a:r>
            <a:rPr lang="ru-RU" sz="1400" kern="1200" dirty="0" smtClean="0">
              <a:solidFill>
                <a:schemeClr val="tx1"/>
              </a:solidFill>
            </a:rPr>
            <a:t>; 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2308373" y="50256"/>
        <a:ext cx="1673900" cy="1615349"/>
      </dsp:txXfrm>
    </dsp:sp>
    <dsp:sp modelId="{7C005B26-E5D8-4924-A28C-08169D50A782}">
      <dsp:nvSpPr>
        <dsp:cNvPr id="0" name=""/>
        <dsp:cNvSpPr/>
      </dsp:nvSpPr>
      <dsp:spPr>
        <a:xfrm>
          <a:off x="4152359" y="709341"/>
          <a:ext cx="254038" cy="29717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4152359" y="768776"/>
        <a:ext cx="177827" cy="178307"/>
      </dsp:txXfrm>
    </dsp:sp>
    <dsp:sp modelId="{9FB7A6C2-5E45-41FC-96D3-2EAE68A1644C}">
      <dsp:nvSpPr>
        <dsp:cNvPr id="0" name=""/>
        <dsp:cNvSpPr/>
      </dsp:nvSpPr>
      <dsp:spPr>
        <a:xfrm>
          <a:off x="4511848" y="0"/>
          <a:ext cx="1774412" cy="17158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>
              <a:solidFill>
                <a:schemeClr val="tx1"/>
              </a:solidFill>
            </a:rPr>
            <a:t>надання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допомоги</a:t>
          </a:r>
          <a:r>
            <a:rPr lang="ru-RU" sz="1400" kern="1200" dirty="0" smtClean="0">
              <a:solidFill>
                <a:schemeClr val="tx1"/>
              </a:solidFill>
            </a:rPr>
            <a:t> та </a:t>
          </a:r>
          <a:r>
            <a:rPr lang="ru-RU" sz="1400" kern="1200" dirty="0" err="1" smtClean="0">
              <a:solidFill>
                <a:schemeClr val="tx1"/>
              </a:solidFill>
            </a:rPr>
            <a:t>захисту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постраждалим</a:t>
          </a:r>
          <a:r>
            <a:rPr lang="ru-RU" sz="1400" kern="1200" dirty="0" smtClean="0">
              <a:solidFill>
                <a:schemeClr val="tx1"/>
              </a:solidFill>
            </a:rPr>
            <a:t> особам, </a:t>
          </a:r>
          <a:r>
            <a:rPr lang="ru-RU" sz="1400" kern="1200" dirty="0" err="1" smtClean="0">
              <a:solidFill>
                <a:schemeClr val="tx1"/>
              </a:solidFill>
            </a:rPr>
            <a:t>забезпечення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відшкодування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шкоди</a:t>
          </a:r>
          <a:r>
            <a:rPr lang="ru-RU" sz="1400" kern="1200" dirty="0" smtClean="0">
              <a:solidFill>
                <a:schemeClr val="tx1"/>
              </a:solidFill>
            </a:rPr>
            <a:t>, </a:t>
          </a:r>
          <a:r>
            <a:rPr lang="ru-RU" sz="1400" kern="1200" dirty="0" err="1" smtClean="0">
              <a:solidFill>
                <a:schemeClr val="tx1"/>
              </a:solidFill>
            </a:rPr>
            <a:t>завданої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домашнім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насильством</a:t>
          </a:r>
          <a:r>
            <a:rPr lang="ru-RU" sz="1400" kern="1200" dirty="0" smtClean="0">
              <a:solidFill>
                <a:schemeClr val="tx1"/>
              </a:solidFill>
            </a:rPr>
            <a:t>; 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4562104" y="50256"/>
        <a:ext cx="1673900" cy="1615349"/>
      </dsp:txXfrm>
    </dsp:sp>
    <dsp:sp modelId="{7D155B62-1408-4153-BCB5-E59363CA0ECD}">
      <dsp:nvSpPr>
        <dsp:cNvPr id="0" name=""/>
        <dsp:cNvSpPr/>
      </dsp:nvSpPr>
      <dsp:spPr>
        <a:xfrm>
          <a:off x="6406090" y="709341"/>
          <a:ext cx="254038" cy="29717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6406090" y="768776"/>
        <a:ext cx="177827" cy="178307"/>
      </dsp:txXfrm>
    </dsp:sp>
    <dsp:sp modelId="{57622E45-B0D3-43C0-850B-0B46000C1A1B}">
      <dsp:nvSpPr>
        <dsp:cNvPr id="0" name=""/>
        <dsp:cNvSpPr/>
      </dsp:nvSpPr>
      <dsp:spPr>
        <a:xfrm>
          <a:off x="6765579" y="0"/>
          <a:ext cx="1774412" cy="17158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>
              <a:solidFill>
                <a:schemeClr val="tx1"/>
              </a:solidFill>
            </a:rPr>
            <a:t>належне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розслідування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фактів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домашнього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насильства</a:t>
          </a:r>
          <a:r>
            <a:rPr lang="ru-RU" sz="1400" kern="1200" dirty="0" smtClean="0">
              <a:solidFill>
                <a:schemeClr val="tx1"/>
              </a:solidFill>
            </a:rPr>
            <a:t>, </a:t>
          </a:r>
          <a:r>
            <a:rPr lang="ru-RU" sz="1400" kern="1200" dirty="0" err="1" smtClean="0">
              <a:solidFill>
                <a:schemeClr val="tx1"/>
              </a:solidFill>
            </a:rPr>
            <a:t>притягнення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кривдників</a:t>
          </a:r>
          <a:r>
            <a:rPr lang="ru-RU" sz="1400" kern="1200" dirty="0" smtClean="0">
              <a:solidFill>
                <a:schemeClr val="tx1"/>
              </a:solidFill>
            </a:rPr>
            <a:t> до </a:t>
          </a:r>
          <a:r>
            <a:rPr lang="ru-RU" sz="1400" kern="1200" dirty="0" err="1" smtClean="0">
              <a:solidFill>
                <a:schemeClr val="tx1"/>
              </a:solidFill>
            </a:rPr>
            <a:t>відповідальності</a:t>
          </a:r>
          <a:r>
            <a:rPr lang="ru-RU" sz="1400" kern="1200" dirty="0" smtClean="0">
              <a:solidFill>
                <a:schemeClr val="tx1"/>
              </a:solidFill>
            </a:rPr>
            <a:t> та </a:t>
          </a:r>
          <a:r>
            <a:rPr lang="ru-RU" sz="1400" kern="1200" dirty="0" err="1" smtClean="0">
              <a:solidFill>
                <a:schemeClr val="tx1"/>
              </a:solidFill>
            </a:rPr>
            <a:t>зміну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їх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поведінки</a:t>
          </a:r>
          <a:r>
            <a:rPr lang="ru-RU" sz="1400" kern="1200" dirty="0" smtClean="0">
              <a:solidFill>
                <a:schemeClr val="tx1"/>
              </a:solidFill>
            </a:rPr>
            <a:t>. 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6815835" y="50256"/>
        <a:ext cx="1673900" cy="161534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D33B53-4E36-4BEC-B0F8-4077FDAEFF18}">
      <dsp:nvSpPr>
        <dsp:cNvPr id="0" name=""/>
        <dsp:cNvSpPr/>
      </dsp:nvSpPr>
      <dsp:spPr>
        <a:xfrm>
          <a:off x="0" y="2156"/>
          <a:ext cx="7365273" cy="10058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У </a:t>
          </a:r>
          <a:r>
            <a:rPr lang="ru-RU" sz="1400" kern="1200" dirty="0" err="1" smtClean="0">
              <a:solidFill>
                <a:schemeClr val="tx1"/>
              </a:solidFill>
            </a:rPr>
            <a:t>перехідних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положеннях</a:t>
          </a:r>
          <a:r>
            <a:rPr lang="ru-RU" sz="1400" kern="1200" dirty="0" smtClean="0">
              <a:solidFill>
                <a:schemeClr val="tx1"/>
              </a:solidFill>
            </a:rPr>
            <a:t> Закону </a:t>
          </a:r>
          <a:r>
            <a:rPr lang="ru-RU" sz="1400" kern="1200" dirty="0" err="1" smtClean="0">
              <a:solidFill>
                <a:schemeClr val="tx1"/>
              </a:solidFill>
            </a:rPr>
            <a:t>України</a:t>
          </a:r>
          <a:r>
            <a:rPr lang="ru-RU" sz="1400" kern="1200" dirty="0" smtClean="0">
              <a:solidFill>
                <a:schemeClr val="tx1"/>
              </a:solidFill>
            </a:rPr>
            <a:t> «Про </a:t>
          </a:r>
          <a:r>
            <a:rPr lang="ru-RU" sz="1400" kern="1200" dirty="0" err="1" smtClean="0">
              <a:solidFill>
                <a:schemeClr val="tx1"/>
              </a:solidFill>
            </a:rPr>
            <a:t>запобігання</a:t>
          </a:r>
          <a:r>
            <a:rPr lang="ru-RU" sz="1400" kern="1200" dirty="0" smtClean="0">
              <a:solidFill>
                <a:schemeClr val="tx1"/>
              </a:solidFill>
            </a:rPr>
            <a:t> та </a:t>
          </a:r>
          <a:r>
            <a:rPr lang="ru-RU" sz="1400" kern="1200" dirty="0" err="1" smtClean="0">
              <a:solidFill>
                <a:schemeClr val="tx1"/>
              </a:solidFill>
            </a:rPr>
            <a:t>протидію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домашньому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насильству</a:t>
          </a:r>
          <a:r>
            <a:rPr lang="ru-RU" sz="1400" kern="1200" dirty="0" smtClean="0">
              <a:solidFill>
                <a:schemeClr val="tx1"/>
              </a:solidFill>
            </a:rPr>
            <a:t>» </a:t>
          </a:r>
          <a:r>
            <a:rPr lang="ru-RU" sz="1400" kern="1200" dirty="0" err="1" smtClean="0">
              <a:solidFill>
                <a:schemeClr val="tx1"/>
              </a:solidFill>
            </a:rPr>
            <a:t>від</a:t>
          </a:r>
          <a:r>
            <a:rPr lang="ru-RU" sz="1400" kern="1200" dirty="0" smtClean="0">
              <a:solidFill>
                <a:schemeClr val="tx1"/>
              </a:solidFill>
            </a:rPr>
            <a:t> 07 </a:t>
          </a:r>
          <a:r>
            <a:rPr lang="ru-RU" sz="1400" kern="1200" dirty="0" err="1" smtClean="0">
              <a:solidFill>
                <a:schemeClr val="tx1"/>
              </a:solidFill>
            </a:rPr>
            <a:t>грудня</a:t>
          </a:r>
          <a:r>
            <a:rPr lang="ru-RU" sz="1400" kern="1200" dirty="0" smtClean="0">
              <a:solidFill>
                <a:schemeClr val="tx1"/>
              </a:solidFill>
            </a:rPr>
            <a:t> 2017 р. </a:t>
          </a:r>
          <a:r>
            <a:rPr lang="ru-RU" sz="1400" kern="1200" dirty="0" err="1" smtClean="0">
              <a:solidFill>
                <a:schemeClr val="tx1"/>
              </a:solidFill>
            </a:rPr>
            <a:t>передбачено</a:t>
          </a:r>
          <a:r>
            <a:rPr lang="ru-RU" sz="1400" kern="1200" dirty="0" smtClean="0">
              <a:solidFill>
                <a:schemeClr val="tx1"/>
              </a:solidFill>
            </a:rPr>
            <a:t> низку норм для </a:t>
          </a:r>
          <a:r>
            <a:rPr lang="ru-RU" sz="1400" kern="1200" dirty="0" err="1" smtClean="0">
              <a:solidFill>
                <a:schemeClr val="tx1"/>
              </a:solidFill>
            </a:rPr>
            <a:t>удосконалення</a:t>
          </a:r>
          <a:r>
            <a:rPr lang="ru-RU" sz="1400" kern="1200" dirty="0" smtClean="0">
              <a:solidFill>
                <a:schemeClr val="tx1"/>
              </a:solidFill>
            </a:rPr>
            <a:t> та </a:t>
          </a:r>
          <a:r>
            <a:rPr lang="ru-RU" sz="1400" kern="1200" dirty="0" err="1" smtClean="0">
              <a:solidFill>
                <a:schemeClr val="tx1"/>
              </a:solidFill>
            </a:rPr>
            <a:t>приведення</a:t>
          </a:r>
          <a:r>
            <a:rPr lang="ru-RU" sz="1400" kern="1200" dirty="0" smtClean="0">
              <a:solidFill>
                <a:schemeClr val="tx1"/>
              </a:solidFill>
            </a:rPr>
            <a:t> Закону </a:t>
          </a:r>
          <a:r>
            <a:rPr lang="ru-RU" sz="1400" kern="1200" dirty="0" err="1" smtClean="0">
              <a:solidFill>
                <a:schemeClr val="tx1"/>
              </a:solidFill>
            </a:rPr>
            <a:t>України</a:t>
          </a:r>
          <a:r>
            <a:rPr lang="ru-RU" sz="1400" kern="1200" dirty="0" smtClean="0">
              <a:solidFill>
                <a:schemeClr val="tx1"/>
              </a:solidFill>
            </a:rPr>
            <a:t> «Про </a:t>
          </a:r>
          <a:r>
            <a:rPr lang="ru-RU" sz="1400" kern="1200" dirty="0" err="1" smtClean="0">
              <a:solidFill>
                <a:schemeClr val="tx1"/>
              </a:solidFill>
            </a:rPr>
            <a:t>забезпечення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рівних</a:t>
          </a:r>
          <a:r>
            <a:rPr lang="ru-RU" sz="1400" kern="1200" dirty="0" smtClean="0">
              <a:solidFill>
                <a:schemeClr val="tx1"/>
              </a:solidFill>
            </a:rPr>
            <a:t> прав та </a:t>
          </a:r>
          <a:r>
            <a:rPr lang="ru-RU" sz="1400" kern="1200" dirty="0" err="1" smtClean="0">
              <a:solidFill>
                <a:schemeClr val="tx1"/>
              </a:solidFill>
            </a:rPr>
            <a:t>можливостей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жінок</a:t>
          </a:r>
          <a:r>
            <a:rPr lang="ru-RU" sz="1400" kern="1200" dirty="0" smtClean="0">
              <a:solidFill>
                <a:schemeClr val="tx1"/>
              </a:solidFill>
            </a:rPr>
            <a:t> і </a:t>
          </a:r>
          <a:r>
            <a:rPr lang="ru-RU" sz="1400" kern="1200" dirty="0" err="1" smtClean="0">
              <a:solidFill>
                <a:schemeClr val="tx1"/>
              </a:solidFill>
            </a:rPr>
            <a:t>чоловіків</a:t>
          </a:r>
          <a:r>
            <a:rPr lang="ru-RU" sz="1400" kern="1200" dirty="0" smtClean="0">
              <a:solidFill>
                <a:schemeClr val="tx1"/>
              </a:solidFill>
            </a:rPr>
            <a:t>» у </a:t>
          </a:r>
          <a:r>
            <a:rPr lang="ru-RU" sz="1400" kern="1200" dirty="0" err="1" smtClean="0">
              <a:solidFill>
                <a:schemeClr val="tx1"/>
              </a:solidFill>
            </a:rPr>
            <a:t>відповідність</a:t>
          </a:r>
          <a:r>
            <a:rPr lang="ru-RU" sz="1400" kern="1200" dirty="0" smtClean="0">
              <a:solidFill>
                <a:schemeClr val="tx1"/>
              </a:solidFill>
            </a:rPr>
            <a:t> до </a:t>
          </a:r>
          <a:r>
            <a:rPr lang="ru-RU" sz="1400" kern="1200" dirty="0" err="1" smtClean="0">
              <a:solidFill>
                <a:schemeClr val="tx1"/>
              </a:solidFill>
            </a:rPr>
            <a:t>Стамбульської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конвенції</a:t>
          </a:r>
          <a:r>
            <a:rPr lang="ru-RU" sz="1400" kern="1200" dirty="0" smtClean="0">
              <a:solidFill>
                <a:schemeClr val="tx1"/>
              </a:solidFill>
            </a:rPr>
            <a:t>.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29461" y="31617"/>
        <a:ext cx="6275448" cy="946958"/>
      </dsp:txXfrm>
    </dsp:sp>
    <dsp:sp modelId="{93E772AA-F7F6-4E29-9570-97E31E362E5E}">
      <dsp:nvSpPr>
        <dsp:cNvPr id="0" name=""/>
        <dsp:cNvSpPr/>
      </dsp:nvSpPr>
      <dsp:spPr>
        <a:xfrm>
          <a:off x="524151" y="1088561"/>
          <a:ext cx="7365273" cy="14610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>
              <a:solidFill>
                <a:schemeClr val="tx1"/>
              </a:solidFill>
            </a:rPr>
            <a:t>Удосконалено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перелік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суб’єктів</a:t>
          </a:r>
          <a:r>
            <a:rPr lang="ru-RU" sz="1400" kern="1200" dirty="0" smtClean="0">
              <a:solidFill>
                <a:schemeClr val="tx1"/>
              </a:solidFill>
            </a:rPr>
            <a:t>, </a:t>
          </a:r>
          <a:r>
            <a:rPr lang="ru-RU" sz="1400" kern="1200" dirty="0" err="1" smtClean="0">
              <a:solidFill>
                <a:schemeClr val="tx1"/>
              </a:solidFill>
            </a:rPr>
            <a:t>що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здійснюють</a:t>
          </a:r>
          <a:r>
            <a:rPr lang="ru-RU" sz="1400" kern="1200" dirty="0" smtClean="0">
              <a:solidFill>
                <a:schemeClr val="tx1"/>
              </a:solidFill>
            </a:rPr>
            <a:t> заходи у </a:t>
          </a:r>
          <a:r>
            <a:rPr lang="ru-RU" sz="1400" kern="1200" dirty="0" err="1" smtClean="0">
              <a:solidFill>
                <a:schemeClr val="tx1"/>
              </a:solidFill>
            </a:rPr>
            <a:t>сфері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запобігання</a:t>
          </a:r>
          <a:r>
            <a:rPr lang="ru-RU" sz="1400" kern="1200" dirty="0" smtClean="0">
              <a:solidFill>
                <a:schemeClr val="tx1"/>
              </a:solidFill>
            </a:rPr>
            <a:t> та </a:t>
          </a:r>
          <a:r>
            <a:rPr lang="ru-RU" sz="1400" kern="1200" dirty="0" err="1" smtClean="0">
              <a:solidFill>
                <a:schemeClr val="tx1"/>
              </a:solidFill>
            </a:rPr>
            <a:t>протидії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насильству</a:t>
          </a:r>
          <a:r>
            <a:rPr lang="ru-RU" sz="1400" kern="1200" dirty="0" smtClean="0">
              <a:solidFill>
                <a:schemeClr val="tx1"/>
              </a:solidFill>
            </a:rPr>
            <a:t> за </a:t>
          </a:r>
          <a:r>
            <a:rPr lang="ru-RU" sz="1400" kern="1200" dirty="0" err="1" smtClean="0">
              <a:solidFill>
                <a:schemeClr val="tx1"/>
              </a:solidFill>
            </a:rPr>
            <a:t>ознакою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статі</a:t>
          </a:r>
          <a:r>
            <a:rPr lang="ru-RU" sz="1400" kern="1200" dirty="0" smtClean="0">
              <a:solidFill>
                <a:schemeClr val="tx1"/>
              </a:solidFill>
            </a:rPr>
            <a:t>, а </a:t>
          </a:r>
          <a:r>
            <a:rPr lang="ru-RU" sz="1400" kern="1200" dirty="0" err="1" smtClean="0">
              <a:solidFill>
                <a:schemeClr val="tx1"/>
              </a:solidFill>
            </a:rPr>
            <a:t>також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розширено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повноваження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Кабінету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Міністрів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України</a:t>
          </a:r>
          <a:r>
            <a:rPr lang="ru-RU" sz="1400" kern="1200" dirty="0" smtClean="0">
              <a:solidFill>
                <a:schemeClr val="tx1"/>
              </a:solidFill>
            </a:rPr>
            <a:t>, омбудсмена, </a:t>
          </a:r>
          <a:r>
            <a:rPr lang="ru-RU" sz="1400" kern="1200" dirty="0" err="1" smtClean="0">
              <a:solidFill>
                <a:schemeClr val="tx1"/>
              </a:solidFill>
            </a:rPr>
            <a:t>Міністерства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соціальної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політики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України</a:t>
          </a:r>
          <a:r>
            <a:rPr lang="ru-RU" sz="1400" kern="1200" dirty="0" smtClean="0">
              <a:solidFill>
                <a:schemeClr val="tx1"/>
              </a:solidFill>
            </a:rPr>
            <a:t>. </a:t>
          </a:r>
          <a:r>
            <a:rPr lang="ru-RU" sz="1400" kern="1200" dirty="0" err="1" smtClean="0">
              <a:solidFill>
                <a:schemeClr val="tx1"/>
              </a:solidFill>
            </a:rPr>
            <a:t>Визначено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повноваження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центрів</a:t>
          </a:r>
          <a:r>
            <a:rPr lang="ru-RU" sz="1400" kern="1200" dirty="0" smtClean="0">
              <a:solidFill>
                <a:schemeClr val="tx1"/>
              </a:solidFill>
            </a:rPr>
            <a:t> з </a:t>
          </a:r>
          <a:r>
            <a:rPr lang="ru-RU" sz="1400" kern="1200" dirty="0" err="1" smtClean="0">
              <a:solidFill>
                <a:schemeClr val="tx1"/>
              </a:solidFill>
            </a:rPr>
            <a:t>надання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безоплатної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вторинної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правової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допомоги</a:t>
          </a:r>
          <a:r>
            <a:rPr lang="ru-RU" sz="1400" kern="1200" dirty="0" smtClean="0">
              <a:solidFill>
                <a:schemeClr val="tx1"/>
              </a:solidFill>
            </a:rPr>
            <a:t> у </a:t>
          </a:r>
          <a:r>
            <a:rPr lang="ru-RU" sz="1400" kern="1200" dirty="0" err="1" smtClean="0">
              <a:solidFill>
                <a:schemeClr val="tx1"/>
              </a:solidFill>
            </a:rPr>
            <a:t>цій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сфері</a:t>
          </a:r>
          <a:r>
            <a:rPr lang="ru-RU" sz="1400" kern="1200" dirty="0" smtClean="0">
              <a:solidFill>
                <a:schemeClr val="tx1"/>
              </a:solidFill>
            </a:rPr>
            <a:t> та </a:t>
          </a:r>
          <a:r>
            <a:rPr lang="ru-RU" sz="1400" kern="1200" dirty="0" err="1" smtClean="0">
              <a:solidFill>
                <a:schemeClr val="tx1"/>
              </a:solidFill>
            </a:rPr>
            <a:t>передбачено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утворення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загальних</a:t>
          </a:r>
          <a:r>
            <a:rPr lang="ru-RU" sz="1400" kern="1200" dirty="0" smtClean="0">
              <a:solidFill>
                <a:schemeClr val="tx1"/>
              </a:solidFill>
            </a:rPr>
            <a:t> та </a:t>
          </a:r>
          <a:r>
            <a:rPr lang="ru-RU" sz="1400" kern="1200" dirty="0" err="1" smtClean="0">
              <a:solidFill>
                <a:schemeClr val="tx1"/>
              </a:solidFill>
            </a:rPr>
            <a:t>спеціалізованих</a:t>
          </a:r>
          <a:r>
            <a:rPr lang="ru-RU" sz="1400" kern="1200" dirty="0" smtClean="0">
              <a:solidFill>
                <a:schemeClr val="tx1"/>
              </a:solidFill>
            </a:rPr>
            <a:t> служб </a:t>
          </a:r>
          <a:r>
            <a:rPr lang="ru-RU" sz="1400" kern="1200" dirty="0" err="1" smtClean="0">
              <a:solidFill>
                <a:schemeClr val="tx1"/>
              </a:solidFill>
            </a:rPr>
            <a:t>підтримки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постраждалих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осіб</a:t>
          </a:r>
          <a:r>
            <a:rPr lang="ru-RU" sz="1400" kern="1200" dirty="0" smtClean="0">
              <a:solidFill>
                <a:schemeClr val="tx1"/>
              </a:solidFill>
            </a:rPr>
            <a:t>. 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566943" y="1131353"/>
        <a:ext cx="5973186" cy="1375459"/>
      </dsp:txXfrm>
    </dsp:sp>
    <dsp:sp modelId="{2A0C9B75-5065-4D26-8B37-40BB093BBDFA}">
      <dsp:nvSpPr>
        <dsp:cNvPr id="0" name=""/>
        <dsp:cNvSpPr/>
      </dsp:nvSpPr>
      <dsp:spPr>
        <a:xfrm>
          <a:off x="1270735" y="2666057"/>
          <a:ext cx="7365273" cy="6134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Закон </a:t>
          </a:r>
          <a:r>
            <a:rPr lang="ru-RU" sz="1400" kern="1200" dirty="0" err="1" smtClean="0">
              <a:solidFill>
                <a:schemeClr val="tx1"/>
              </a:solidFill>
            </a:rPr>
            <a:t>доповнено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Розділом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smtClean="0">
              <a:solidFill>
                <a:schemeClr val="tx1"/>
              </a:solidFill>
            </a:rPr>
            <a:t>V-1 «</a:t>
          </a:r>
          <a:r>
            <a:rPr lang="ru-RU" sz="1400" kern="1200" dirty="0" err="1" smtClean="0">
              <a:solidFill>
                <a:schemeClr val="tx1"/>
              </a:solidFill>
            </a:rPr>
            <a:t>Запобігання</a:t>
          </a:r>
          <a:r>
            <a:rPr lang="ru-RU" sz="1400" kern="1200" dirty="0" smtClean="0">
              <a:solidFill>
                <a:schemeClr val="tx1"/>
              </a:solidFill>
            </a:rPr>
            <a:t> та </a:t>
          </a:r>
          <a:r>
            <a:rPr lang="ru-RU" sz="1400" kern="1200" dirty="0" err="1" smtClean="0">
              <a:solidFill>
                <a:schemeClr val="tx1"/>
              </a:solidFill>
            </a:rPr>
            <a:t>протидія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насильству</a:t>
          </a:r>
          <a:r>
            <a:rPr lang="ru-RU" sz="1400" kern="1200" dirty="0" smtClean="0">
              <a:solidFill>
                <a:schemeClr val="tx1"/>
              </a:solidFill>
            </a:rPr>
            <a:t> за </a:t>
          </a:r>
          <a:r>
            <a:rPr lang="ru-RU" sz="1400" kern="1200" dirty="0" err="1" smtClean="0">
              <a:solidFill>
                <a:schemeClr val="tx1"/>
              </a:solidFill>
            </a:rPr>
            <a:t>ознакою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статі</a:t>
          </a:r>
          <a:r>
            <a:rPr lang="ru-RU" sz="1400" kern="1200" dirty="0" smtClean="0">
              <a:solidFill>
                <a:schemeClr val="tx1"/>
              </a:solidFill>
            </a:rPr>
            <a:t>».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1288702" y="2684024"/>
        <a:ext cx="6022836" cy="577516"/>
      </dsp:txXfrm>
    </dsp:sp>
    <dsp:sp modelId="{80151AF0-A310-42DA-9DDE-60F656722009}">
      <dsp:nvSpPr>
        <dsp:cNvPr id="0" name=""/>
        <dsp:cNvSpPr/>
      </dsp:nvSpPr>
      <dsp:spPr>
        <a:xfrm>
          <a:off x="6665106" y="838634"/>
          <a:ext cx="656626" cy="65662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6812847" y="838634"/>
        <a:ext cx="361144" cy="494111"/>
      </dsp:txXfrm>
    </dsp:sp>
    <dsp:sp modelId="{FFB7E645-E4FB-438B-B965-B40464345ECF}">
      <dsp:nvSpPr>
        <dsp:cNvPr id="0" name=""/>
        <dsp:cNvSpPr/>
      </dsp:nvSpPr>
      <dsp:spPr>
        <a:xfrm>
          <a:off x="7198866" y="2271717"/>
          <a:ext cx="656626" cy="65662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7346607" y="2271717"/>
        <a:ext cx="361144" cy="49411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7EA840-7726-4FD4-A19F-421415BF2724}">
      <dsp:nvSpPr>
        <dsp:cNvPr id="0" name=""/>
        <dsp:cNvSpPr/>
      </dsp:nvSpPr>
      <dsp:spPr>
        <a:xfrm rot="5400000">
          <a:off x="510618" y="1170582"/>
          <a:ext cx="1530360" cy="254648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E46F11-AC59-4FCC-A759-0542A75A6820}">
      <dsp:nvSpPr>
        <dsp:cNvPr id="0" name=""/>
        <dsp:cNvSpPr/>
      </dsp:nvSpPr>
      <dsp:spPr>
        <a:xfrm>
          <a:off x="255162" y="1931432"/>
          <a:ext cx="2298981" cy="2015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Метою </a:t>
          </a:r>
          <a:r>
            <a:rPr lang="ru-RU" sz="1800" b="1" kern="1200" dirty="0" err="1" smtClean="0"/>
            <a:t>цього</a:t>
          </a:r>
          <a:r>
            <a:rPr lang="ru-RU" sz="1800" b="1" kern="1200" dirty="0" smtClean="0"/>
            <a:t> Закону є </a:t>
          </a:r>
          <a:r>
            <a:rPr lang="ru-RU" sz="1800" b="1" kern="1200" dirty="0" err="1" smtClean="0"/>
            <a:t>досягнення</a:t>
          </a:r>
          <a:r>
            <a:rPr lang="ru-RU" sz="1800" b="1" kern="1200" dirty="0" smtClean="0"/>
            <a:t> паритетного становища </a:t>
          </a:r>
          <a:r>
            <a:rPr lang="ru-RU" sz="1800" b="1" kern="1200" dirty="0" err="1" smtClean="0"/>
            <a:t>жінок</a:t>
          </a:r>
          <a:r>
            <a:rPr lang="ru-RU" sz="1800" b="1" kern="1200" dirty="0" smtClean="0"/>
            <a:t> і </a:t>
          </a:r>
          <a:r>
            <a:rPr lang="ru-RU" sz="1800" b="1" kern="1200" dirty="0" err="1" smtClean="0"/>
            <a:t>чоловіків</a:t>
          </a:r>
          <a:r>
            <a:rPr lang="ru-RU" sz="1800" b="1" kern="1200" dirty="0" smtClean="0"/>
            <a:t> у </a:t>
          </a:r>
          <a:r>
            <a:rPr lang="ru-RU" sz="1800" b="1" kern="1200" dirty="0" err="1" smtClean="0"/>
            <a:t>всіх</a:t>
          </a:r>
          <a:r>
            <a:rPr lang="ru-RU" sz="1800" b="1" kern="1200" dirty="0" smtClean="0"/>
            <a:t> сферах </a:t>
          </a:r>
          <a:r>
            <a:rPr lang="ru-RU" sz="1800" b="1" kern="1200" dirty="0" err="1" smtClean="0"/>
            <a:t>життєдіяльності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суспільства</a:t>
          </a:r>
          <a:endParaRPr lang="ru-RU" sz="1800" b="1" kern="1200" dirty="0"/>
        </a:p>
      </dsp:txBody>
      <dsp:txXfrm>
        <a:off x="255162" y="1931432"/>
        <a:ext cx="2298981" cy="2015192"/>
      </dsp:txXfrm>
    </dsp:sp>
    <dsp:sp modelId="{79BEA8D7-87D1-4E2F-BA8F-B4199C99DAB1}">
      <dsp:nvSpPr>
        <dsp:cNvPr id="0" name=""/>
        <dsp:cNvSpPr/>
      </dsp:nvSpPr>
      <dsp:spPr>
        <a:xfrm>
          <a:off x="2120374" y="983106"/>
          <a:ext cx="433770" cy="433770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AA98F6-DAB5-47E5-B707-C12FFE6B32D1}">
      <dsp:nvSpPr>
        <dsp:cNvPr id="0" name=""/>
        <dsp:cNvSpPr/>
      </dsp:nvSpPr>
      <dsp:spPr>
        <a:xfrm rot="5400000">
          <a:off x="3325020" y="474155"/>
          <a:ext cx="1530360" cy="254648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649A23-2FAE-4F61-89E6-D3E4ACCA425E}">
      <dsp:nvSpPr>
        <dsp:cNvPr id="0" name=""/>
        <dsp:cNvSpPr/>
      </dsp:nvSpPr>
      <dsp:spPr>
        <a:xfrm>
          <a:off x="3069565" y="1235005"/>
          <a:ext cx="2298981" cy="2015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 </a:t>
          </a:r>
          <a:r>
            <a:rPr lang="ru-RU" sz="1600" kern="1200" dirty="0" smtClean="0"/>
            <a:t>У </a:t>
          </a:r>
          <a:r>
            <a:rPr lang="ru-RU" sz="1600" kern="1200" dirty="0" err="1" smtClean="0"/>
            <a:t>Законі</a:t>
          </a:r>
          <a:r>
            <a:rPr lang="ru-RU" sz="1600" kern="1200" dirty="0" smtClean="0"/>
            <a:t> </a:t>
          </a:r>
          <a:endParaRPr lang="ru-RU" sz="1600" kern="1200" dirty="0" smtClean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Calibri"/>
              <a:cs typeface="Calibri"/>
            </a:rPr>
            <a:t>‒ </a:t>
          </a:r>
          <a:r>
            <a:rPr lang="ru-RU" sz="1600" kern="1200" dirty="0" err="1" smtClean="0"/>
            <a:t>визначено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спрямування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державної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політики</a:t>
          </a:r>
          <a:r>
            <a:rPr lang="ru-RU" sz="1600" kern="1200" dirty="0" smtClean="0"/>
            <a:t> на </a:t>
          </a:r>
          <a:r>
            <a:rPr lang="ru-RU" sz="1600" kern="1200" dirty="0" err="1" smtClean="0"/>
            <a:t>закріплення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рівних</a:t>
          </a:r>
          <a:r>
            <a:rPr lang="ru-RU" sz="1600" kern="1200" dirty="0" smtClean="0"/>
            <a:t> прав та </a:t>
          </a:r>
          <a:r>
            <a:rPr lang="ru-RU" sz="1600" kern="1200" dirty="0" err="1" smtClean="0"/>
            <a:t>можливостей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жінок</a:t>
          </a:r>
          <a:r>
            <a:rPr lang="ru-RU" sz="1600" kern="1200" dirty="0" smtClean="0"/>
            <a:t> і </a:t>
          </a:r>
          <a:r>
            <a:rPr lang="ru-RU" sz="1600" kern="1200" dirty="0" err="1" smtClean="0"/>
            <a:t>чоловіків</a:t>
          </a:r>
          <a:r>
            <a:rPr lang="ru-RU" sz="1600" kern="1200" dirty="0" smtClean="0"/>
            <a:t>;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 </a:t>
          </a:r>
          <a:r>
            <a:rPr lang="ru-RU" sz="1600" kern="1200" dirty="0" smtClean="0">
              <a:latin typeface="Calibri"/>
              <a:cs typeface="Calibri"/>
            </a:rPr>
            <a:t>‒ </a:t>
          </a:r>
          <a:r>
            <a:rPr lang="ru-RU" sz="1600" kern="1200" dirty="0" err="1" smtClean="0"/>
            <a:t>запроваджено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обов’язкове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проведення</a:t>
          </a:r>
          <a:r>
            <a:rPr lang="ru-RU" sz="1600" kern="1200" dirty="0" smtClean="0"/>
            <a:t> гендерно-</a:t>
          </a:r>
          <a:r>
            <a:rPr lang="ru-RU" sz="1600" kern="1200" dirty="0" err="1" smtClean="0"/>
            <a:t>правової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експертизи</a:t>
          </a:r>
          <a:r>
            <a:rPr lang="ru-RU" sz="1600" kern="1200" dirty="0" smtClean="0"/>
            <a:t>;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Calibri"/>
              <a:cs typeface="Calibri"/>
            </a:rPr>
            <a:t>‒ </a:t>
          </a:r>
          <a:r>
            <a:rPr lang="ru-RU" sz="1600" kern="1200" dirty="0" smtClean="0"/>
            <a:t>заборонено </a:t>
          </a:r>
          <a:r>
            <a:rPr lang="ru-RU" sz="1600" kern="1200" dirty="0" err="1" smtClean="0"/>
            <a:t>дискримінацію</a:t>
          </a:r>
          <a:r>
            <a:rPr lang="ru-RU" sz="1600" kern="1200" dirty="0" smtClean="0"/>
            <a:t> за </a:t>
          </a:r>
          <a:r>
            <a:rPr lang="ru-RU" sz="1600" kern="1200" dirty="0" err="1" smtClean="0"/>
            <a:t>ознакою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статі</a:t>
          </a:r>
          <a:r>
            <a:rPr lang="ru-RU" sz="1600" kern="1200" dirty="0" smtClean="0"/>
            <a:t>; </a:t>
          </a:r>
          <a:endParaRPr lang="ru-RU" sz="1600" kern="1200" dirty="0"/>
        </a:p>
      </dsp:txBody>
      <dsp:txXfrm>
        <a:off x="3069565" y="1235005"/>
        <a:ext cx="2298981" cy="2015192"/>
      </dsp:txXfrm>
    </dsp:sp>
    <dsp:sp modelId="{02B054B5-B29B-443C-BEF5-F3749477ECE3}">
      <dsp:nvSpPr>
        <dsp:cNvPr id="0" name=""/>
        <dsp:cNvSpPr/>
      </dsp:nvSpPr>
      <dsp:spPr>
        <a:xfrm>
          <a:off x="4934776" y="286680"/>
          <a:ext cx="433770" cy="433770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2823B0-97E7-47BB-B20A-2D9996C05C83}">
      <dsp:nvSpPr>
        <dsp:cNvPr id="0" name=""/>
        <dsp:cNvSpPr/>
      </dsp:nvSpPr>
      <dsp:spPr>
        <a:xfrm rot="5400000">
          <a:off x="6139423" y="-222271"/>
          <a:ext cx="1530360" cy="254648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B6E724-C787-479F-8AD3-119549C6AD2B}">
      <dsp:nvSpPr>
        <dsp:cNvPr id="0" name=""/>
        <dsp:cNvSpPr/>
      </dsp:nvSpPr>
      <dsp:spPr>
        <a:xfrm>
          <a:off x="5883967" y="538579"/>
          <a:ext cx="2298981" cy="2015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Calibri"/>
              <a:cs typeface="Calibri"/>
            </a:rPr>
            <a:t>‒ </a:t>
          </a:r>
          <a:r>
            <a:rPr lang="ru-RU" sz="1600" kern="1200" dirty="0" err="1" smtClean="0"/>
            <a:t>визначено</a:t>
          </a:r>
          <a:r>
            <a:rPr lang="ru-RU" sz="1600" kern="1200" dirty="0" smtClean="0"/>
            <a:t> </a:t>
          </a:r>
          <a:r>
            <a:rPr lang="ru-RU" sz="1600" kern="1200" dirty="0" smtClean="0"/>
            <a:t>систему </a:t>
          </a:r>
          <a:r>
            <a:rPr lang="ru-RU" sz="1600" kern="1200" dirty="0" err="1" smtClean="0"/>
            <a:t>суб’єктів</a:t>
          </a:r>
          <a:r>
            <a:rPr lang="ru-RU" sz="1600" kern="1200" dirty="0" smtClean="0"/>
            <a:t> у </a:t>
          </a:r>
          <a:r>
            <a:rPr lang="ru-RU" sz="1600" kern="1200" dirty="0" err="1" smtClean="0"/>
            <a:t>сфері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гарантування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рівних</a:t>
          </a:r>
          <a:r>
            <a:rPr lang="ru-RU" sz="1600" kern="1200" dirty="0" smtClean="0"/>
            <a:t> прав та </a:t>
          </a:r>
          <a:r>
            <a:rPr lang="ru-RU" sz="1600" kern="1200" dirty="0" err="1" smtClean="0"/>
            <a:t>можливостей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жінок</a:t>
          </a:r>
          <a:r>
            <a:rPr lang="ru-RU" sz="1600" kern="1200" dirty="0" smtClean="0"/>
            <a:t> і </a:t>
          </a:r>
          <a:r>
            <a:rPr lang="ru-RU" sz="1600" kern="1200" dirty="0" err="1" smtClean="0"/>
            <a:t>чоловіків</a:t>
          </a:r>
          <a:r>
            <a:rPr lang="ru-RU" sz="1600" kern="1200" dirty="0" smtClean="0"/>
            <a:t>;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 </a:t>
          </a:r>
          <a:r>
            <a:rPr lang="ru-RU" sz="1600" kern="1200" dirty="0" smtClean="0">
              <a:latin typeface="Calibri"/>
              <a:cs typeface="Calibri"/>
            </a:rPr>
            <a:t>‒ </a:t>
          </a:r>
          <a:r>
            <a:rPr lang="ru-RU" sz="1600" kern="1200" dirty="0" err="1" smtClean="0"/>
            <a:t>передбачено</a:t>
          </a:r>
          <a:r>
            <a:rPr lang="ru-RU" sz="1600" kern="1200" dirty="0" smtClean="0"/>
            <a:t> </a:t>
          </a:r>
          <a:r>
            <a:rPr lang="ru-RU" sz="1600" kern="1200" dirty="0" smtClean="0"/>
            <a:t>засади </a:t>
          </a:r>
          <a:r>
            <a:rPr lang="ru-RU" sz="1600" kern="1200" dirty="0" err="1" smtClean="0"/>
            <a:t>забезпечення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гендерної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рівності</a:t>
          </a:r>
          <a:r>
            <a:rPr lang="ru-RU" sz="1600" kern="1200" dirty="0" smtClean="0"/>
            <a:t> у </a:t>
          </a:r>
          <a:r>
            <a:rPr lang="ru-RU" sz="1600" kern="1200" dirty="0" err="1" smtClean="0"/>
            <a:t>конкретних</a:t>
          </a:r>
          <a:r>
            <a:rPr lang="ru-RU" sz="1600" kern="1200" dirty="0" smtClean="0"/>
            <a:t> сферах;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Calibri"/>
              <a:cs typeface="Calibri"/>
            </a:rPr>
            <a:t>‒ </a:t>
          </a:r>
          <a:r>
            <a:rPr lang="ru-RU" sz="1600" kern="1200" dirty="0" smtClean="0"/>
            <a:t>введено </a:t>
          </a:r>
          <a:r>
            <a:rPr lang="ru-RU" sz="1600" kern="1200" dirty="0" err="1" smtClean="0"/>
            <a:t>позитивні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дії</a:t>
          </a:r>
          <a:r>
            <a:rPr lang="ru-RU" sz="1600" kern="1200" dirty="0" smtClean="0"/>
            <a:t>;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Calibri"/>
              <a:cs typeface="Calibri"/>
            </a:rPr>
            <a:t>‒ </a:t>
          </a:r>
          <a:r>
            <a:rPr lang="ru-RU" sz="1600" kern="1200" dirty="0" err="1" smtClean="0"/>
            <a:t>встановлено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відповідальність</a:t>
          </a:r>
          <a:r>
            <a:rPr lang="ru-RU" sz="1600" kern="1200" dirty="0" smtClean="0"/>
            <a:t> за </a:t>
          </a:r>
          <a:r>
            <a:rPr lang="ru-RU" sz="1600" kern="1200" dirty="0" err="1" smtClean="0"/>
            <a:t>порушення</a:t>
          </a:r>
          <a:r>
            <a:rPr lang="ru-RU" sz="1600" kern="1200" dirty="0" smtClean="0"/>
            <a:t> гендерного </a:t>
          </a:r>
          <a:r>
            <a:rPr lang="ru-RU" sz="1600" kern="1200" dirty="0" err="1" smtClean="0"/>
            <a:t>законодавства</a:t>
          </a:r>
          <a:endParaRPr lang="ru-RU" sz="1600" kern="1200" dirty="0"/>
        </a:p>
      </dsp:txBody>
      <dsp:txXfrm>
        <a:off x="5883967" y="538579"/>
        <a:ext cx="2298981" cy="201519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E35AE2-E268-470F-BBE6-174E241080E4}">
      <dsp:nvSpPr>
        <dsp:cNvPr id="0" name=""/>
        <dsp:cNvSpPr/>
      </dsp:nvSpPr>
      <dsp:spPr>
        <a:xfrm>
          <a:off x="-4216532" y="-646989"/>
          <a:ext cx="5024151" cy="5024151"/>
        </a:xfrm>
        <a:prstGeom prst="blockArc">
          <a:avLst>
            <a:gd name="adj1" fmla="val 18900000"/>
            <a:gd name="adj2" fmla="val 2700000"/>
            <a:gd name="adj3" fmla="val 43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C1D566-DB31-4953-BFA3-D89937B62660}">
      <dsp:nvSpPr>
        <dsp:cNvPr id="0" name=""/>
        <dsp:cNvSpPr/>
      </dsp:nvSpPr>
      <dsp:spPr>
        <a:xfrm>
          <a:off x="261671" y="169573"/>
          <a:ext cx="8092301" cy="3389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9080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     </a:t>
          </a:r>
          <a:r>
            <a:rPr lang="ru-RU" sz="1200" kern="1200" dirty="0" err="1" smtClean="0">
              <a:solidFill>
                <a:schemeClr val="tx1"/>
              </a:solidFill>
            </a:rPr>
            <a:t>утвердження</a:t>
          </a:r>
          <a:r>
            <a:rPr lang="ru-RU" sz="1200" kern="1200" dirty="0" smtClean="0">
              <a:solidFill>
                <a:schemeClr val="tx1"/>
              </a:solidFill>
            </a:rPr>
            <a:t> </a:t>
          </a:r>
          <a:r>
            <a:rPr lang="ru-RU" sz="1200" kern="1200" dirty="0" err="1" smtClean="0">
              <a:solidFill>
                <a:schemeClr val="tx1"/>
              </a:solidFill>
            </a:rPr>
            <a:t>ґендерної</a:t>
          </a:r>
          <a:r>
            <a:rPr lang="ru-RU" sz="1200" kern="1200" dirty="0" smtClean="0">
              <a:solidFill>
                <a:schemeClr val="tx1"/>
              </a:solidFill>
            </a:rPr>
            <a:t> </a:t>
          </a:r>
          <a:r>
            <a:rPr lang="ru-RU" sz="1200" kern="1200" dirty="0" err="1" smtClean="0">
              <a:solidFill>
                <a:schemeClr val="tx1"/>
              </a:solidFill>
            </a:rPr>
            <a:t>рівності</a:t>
          </a:r>
          <a:r>
            <a:rPr lang="ru-RU" sz="1200" kern="1200" dirty="0" smtClean="0">
              <a:solidFill>
                <a:schemeClr val="tx1"/>
              </a:solidFill>
            </a:rPr>
            <a:t>; </a:t>
          </a:r>
          <a:r>
            <a:rPr lang="ru-RU" sz="1200" kern="1200" dirty="0" err="1" smtClean="0">
              <a:solidFill>
                <a:schemeClr val="tx1"/>
              </a:solidFill>
            </a:rPr>
            <a:t>недопущення</a:t>
          </a:r>
          <a:r>
            <a:rPr lang="ru-RU" sz="1200" kern="1200" dirty="0" smtClean="0">
              <a:solidFill>
                <a:schemeClr val="tx1"/>
              </a:solidFill>
            </a:rPr>
            <a:t> </a:t>
          </a:r>
          <a:r>
            <a:rPr lang="ru-RU" sz="1200" kern="1200" dirty="0" err="1" smtClean="0">
              <a:solidFill>
                <a:schemeClr val="tx1"/>
              </a:solidFill>
            </a:rPr>
            <a:t>дискримінації</a:t>
          </a:r>
          <a:r>
            <a:rPr lang="ru-RU" sz="1200" kern="1200" dirty="0" smtClean="0">
              <a:solidFill>
                <a:schemeClr val="tx1"/>
              </a:solidFill>
            </a:rPr>
            <a:t> за </a:t>
          </a:r>
          <a:r>
            <a:rPr lang="ru-RU" sz="1200" kern="1200" dirty="0" err="1" smtClean="0">
              <a:solidFill>
                <a:schemeClr val="tx1"/>
              </a:solidFill>
            </a:rPr>
            <a:t>ознакою</a:t>
          </a:r>
          <a:r>
            <a:rPr lang="ru-RU" sz="1200" kern="1200" dirty="0" smtClean="0">
              <a:solidFill>
                <a:schemeClr val="tx1"/>
              </a:solidFill>
            </a:rPr>
            <a:t> </a:t>
          </a:r>
          <a:r>
            <a:rPr lang="ru-RU" sz="1200" kern="1200" dirty="0" err="1" smtClean="0">
              <a:solidFill>
                <a:schemeClr val="tx1"/>
              </a:solidFill>
            </a:rPr>
            <a:t>статі</a:t>
          </a:r>
          <a:r>
            <a:rPr lang="ru-RU" sz="1200" kern="1200" dirty="0" smtClean="0">
              <a:solidFill>
                <a:schemeClr val="tx1"/>
              </a:solidFill>
            </a:rPr>
            <a:t>; 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261671" y="169573"/>
        <a:ext cx="8092301" cy="338998"/>
      </dsp:txXfrm>
    </dsp:sp>
    <dsp:sp modelId="{1888588F-302C-41AE-82EE-87859E0547D7}">
      <dsp:nvSpPr>
        <dsp:cNvPr id="0" name=""/>
        <dsp:cNvSpPr/>
      </dsp:nvSpPr>
      <dsp:spPr>
        <a:xfrm>
          <a:off x="49797" y="127198"/>
          <a:ext cx="423747" cy="4237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EBA6223-AED8-4D21-B5A6-F36B017894CE}">
      <dsp:nvSpPr>
        <dsp:cNvPr id="0" name=""/>
        <dsp:cNvSpPr/>
      </dsp:nvSpPr>
      <dsp:spPr>
        <a:xfrm>
          <a:off x="568664" y="678369"/>
          <a:ext cx="7785308" cy="3389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9080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     </a:t>
          </a:r>
          <a:r>
            <a:rPr lang="ru-RU" sz="1200" kern="1200" dirty="0" err="1" smtClean="0">
              <a:solidFill>
                <a:schemeClr val="tx1"/>
              </a:solidFill>
            </a:rPr>
            <a:t>застосування</a:t>
          </a:r>
          <a:r>
            <a:rPr lang="ru-RU" sz="1200" kern="1200" dirty="0" smtClean="0">
              <a:solidFill>
                <a:schemeClr val="tx1"/>
              </a:solidFill>
            </a:rPr>
            <a:t> </a:t>
          </a:r>
          <a:r>
            <a:rPr lang="ru-RU" sz="1200" kern="1200" dirty="0" err="1" smtClean="0">
              <a:solidFill>
                <a:schemeClr val="tx1"/>
              </a:solidFill>
            </a:rPr>
            <a:t>позитивних</a:t>
          </a:r>
          <a:r>
            <a:rPr lang="ru-RU" sz="1200" kern="1200" dirty="0" smtClean="0">
              <a:solidFill>
                <a:schemeClr val="tx1"/>
              </a:solidFill>
            </a:rPr>
            <a:t> </a:t>
          </a:r>
          <a:r>
            <a:rPr lang="ru-RU" sz="1200" kern="1200" dirty="0" err="1" smtClean="0">
              <a:solidFill>
                <a:schemeClr val="tx1"/>
              </a:solidFill>
            </a:rPr>
            <a:t>дій</a:t>
          </a:r>
          <a:r>
            <a:rPr lang="ru-RU" sz="1200" kern="1200" dirty="0" smtClean="0">
              <a:solidFill>
                <a:schemeClr val="tx1"/>
              </a:solidFill>
            </a:rPr>
            <a:t>; 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568664" y="678369"/>
        <a:ext cx="7785308" cy="338998"/>
      </dsp:txXfrm>
    </dsp:sp>
    <dsp:sp modelId="{2B2FEDBD-56FA-4F4A-BA71-FB27433A7B7C}">
      <dsp:nvSpPr>
        <dsp:cNvPr id="0" name=""/>
        <dsp:cNvSpPr/>
      </dsp:nvSpPr>
      <dsp:spPr>
        <a:xfrm>
          <a:off x="356790" y="635994"/>
          <a:ext cx="423747" cy="4237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D5A09D0-69AB-4A5C-9E76-2B6CD0EBD8B0}">
      <dsp:nvSpPr>
        <dsp:cNvPr id="0" name=""/>
        <dsp:cNvSpPr/>
      </dsp:nvSpPr>
      <dsp:spPr>
        <a:xfrm>
          <a:off x="736895" y="1186791"/>
          <a:ext cx="7617077" cy="3389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9080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     </a:t>
          </a:r>
          <a:r>
            <a:rPr lang="ru-RU" sz="1200" kern="1200" dirty="0" err="1" smtClean="0">
              <a:solidFill>
                <a:schemeClr val="tx1"/>
              </a:solidFill>
            </a:rPr>
            <a:t>запобігання</a:t>
          </a:r>
          <a:r>
            <a:rPr lang="ru-RU" sz="1200" kern="1200" dirty="0" smtClean="0">
              <a:solidFill>
                <a:schemeClr val="tx1"/>
              </a:solidFill>
            </a:rPr>
            <a:t>  та  </a:t>
          </a:r>
          <a:r>
            <a:rPr lang="ru-RU" sz="1200" kern="1200" dirty="0" err="1" smtClean="0">
              <a:solidFill>
                <a:schemeClr val="tx1"/>
              </a:solidFill>
            </a:rPr>
            <a:t>протидію</a:t>
          </a:r>
          <a:r>
            <a:rPr lang="ru-RU" sz="1200" kern="1200" dirty="0" smtClean="0">
              <a:solidFill>
                <a:schemeClr val="tx1"/>
              </a:solidFill>
            </a:rPr>
            <a:t> </a:t>
          </a:r>
          <a:r>
            <a:rPr lang="ru-RU" sz="1200" kern="1200" dirty="0" err="1" smtClean="0">
              <a:solidFill>
                <a:schemeClr val="tx1"/>
              </a:solidFill>
            </a:rPr>
            <a:t>насильству</a:t>
          </a:r>
          <a:r>
            <a:rPr lang="ru-RU" sz="1200" kern="1200" dirty="0" smtClean="0">
              <a:solidFill>
                <a:schemeClr val="tx1"/>
              </a:solidFill>
            </a:rPr>
            <a:t> за </a:t>
          </a:r>
          <a:r>
            <a:rPr lang="ru-RU" sz="1200" kern="1200" dirty="0" err="1" smtClean="0">
              <a:solidFill>
                <a:schemeClr val="tx1"/>
              </a:solidFill>
            </a:rPr>
            <a:t>ознакою</a:t>
          </a:r>
          <a:r>
            <a:rPr lang="ru-RU" sz="1200" kern="1200" dirty="0" smtClean="0">
              <a:solidFill>
                <a:schemeClr val="tx1"/>
              </a:solidFill>
            </a:rPr>
            <a:t> </a:t>
          </a:r>
          <a:r>
            <a:rPr lang="ru-RU" sz="1200" kern="1200" dirty="0" err="1" smtClean="0">
              <a:solidFill>
                <a:schemeClr val="tx1"/>
              </a:solidFill>
            </a:rPr>
            <a:t>статі</a:t>
          </a:r>
          <a:r>
            <a:rPr lang="ru-RU" sz="1200" kern="1200" dirty="0" smtClean="0">
              <a:solidFill>
                <a:schemeClr val="tx1"/>
              </a:solidFill>
            </a:rPr>
            <a:t>, у тому  </a:t>
          </a:r>
          <a:r>
            <a:rPr lang="ru-RU" sz="1200" kern="1200" dirty="0" err="1" smtClean="0">
              <a:solidFill>
                <a:schemeClr val="tx1"/>
              </a:solidFill>
            </a:rPr>
            <a:t>числі</a:t>
          </a:r>
          <a:r>
            <a:rPr lang="ru-RU" sz="1200" kern="1200" dirty="0" smtClean="0">
              <a:solidFill>
                <a:schemeClr val="tx1"/>
              </a:solidFill>
            </a:rPr>
            <a:t> </a:t>
          </a:r>
          <a:r>
            <a:rPr lang="ru-RU" sz="1200" kern="1200" dirty="0" err="1" smtClean="0">
              <a:solidFill>
                <a:schemeClr val="tx1"/>
              </a:solidFill>
            </a:rPr>
            <a:t>всім</a:t>
          </a:r>
          <a:r>
            <a:rPr lang="ru-RU" sz="1200" kern="1200" dirty="0" smtClean="0">
              <a:solidFill>
                <a:schemeClr val="tx1"/>
              </a:solidFill>
            </a:rPr>
            <a:t> </a:t>
          </a:r>
          <a:r>
            <a:rPr lang="ru-RU" sz="1200" kern="1200" dirty="0" err="1" smtClean="0">
              <a:solidFill>
                <a:schemeClr val="tx1"/>
              </a:solidFill>
            </a:rPr>
            <a:t>проявам</a:t>
          </a:r>
          <a:r>
            <a:rPr lang="ru-RU" sz="1200" kern="1200" dirty="0" smtClean="0">
              <a:solidFill>
                <a:schemeClr val="tx1"/>
              </a:solidFill>
            </a:rPr>
            <a:t> </a:t>
          </a:r>
          <a:r>
            <a:rPr lang="ru-RU" sz="1200" kern="1200" dirty="0" err="1" smtClean="0">
              <a:solidFill>
                <a:schemeClr val="tx1"/>
              </a:solidFill>
            </a:rPr>
            <a:t>насильства</a:t>
          </a:r>
          <a:r>
            <a:rPr lang="ru-RU" sz="1200" kern="1200" dirty="0" smtClean="0">
              <a:solidFill>
                <a:schemeClr val="tx1"/>
              </a:solidFill>
            </a:rPr>
            <a:t> </a:t>
          </a:r>
          <a:r>
            <a:rPr lang="ru-RU" sz="1200" kern="1200" dirty="0" err="1" smtClean="0">
              <a:solidFill>
                <a:schemeClr val="tx1"/>
              </a:solidFill>
            </a:rPr>
            <a:t>стосовно</a:t>
          </a:r>
          <a:r>
            <a:rPr lang="ru-RU" sz="1200" kern="1200" dirty="0" smtClean="0">
              <a:solidFill>
                <a:schemeClr val="tx1"/>
              </a:solidFill>
            </a:rPr>
            <a:t> </a:t>
          </a:r>
          <a:r>
            <a:rPr lang="ru-RU" sz="1200" kern="1200" dirty="0" err="1" smtClean="0">
              <a:solidFill>
                <a:schemeClr val="tx1"/>
              </a:solidFill>
            </a:rPr>
            <a:t>жінок</a:t>
          </a:r>
          <a:r>
            <a:rPr lang="ru-RU" sz="1200" kern="1200" dirty="0" smtClean="0">
              <a:solidFill>
                <a:schemeClr val="tx1"/>
              </a:solidFill>
            </a:rPr>
            <a:t>;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736895" y="1186791"/>
        <a:ext cx="7617077" cy="338998"/>
      </dsp:txXfrm>
    </dsp:sp>
    <dsp:sp modelId="{640E1097-9DB7-4338-A321-25D7DE43E5DE}">
      <dsp:nvSpPr>
        <dsp:cNvPr id="0" name=""/>
        <dsp:cNvSpPr/>
      </dsp:nvSpPr>
      <dsp:spPr>
        <a:xfrm>
          <a:off x="525021" y="1144416"/>
          <a:ext cx="423747" cy="4237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46078ED-E625-4989-AAAD-64D32A2E5813}">
      <dsp:nvSpPr>
        <dsp:cNvPr id="0" name=""/>
        <dsp:cNvSpPr/>
      </dsp:nvSpPr>
      <dsp:spPr>
        <a:xfrm>
          <a:off x="790609" y="1695586"/>
          <a:ext cx="7563363" cy="3389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9080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smtClean="0">
              <a:solidFill>
                <a:schemeClr val="tx1"/>
              </a:solidFill>
            </a:rPr>
            <a:t>     </a:t>
          </a:r>
          <a:r>
            <a:rPr lang="ru-RU" sz="1200" kern="1200" dirty="0" err="1" smtClean="0">
              <a:solidFill>
                <a:schemeClr val="tx1"/>
              </a:solidFill>
            </a:rPr>
            <a:t>забезпечення</a:t>
          </a:r>
          <a:r>
            <a:rPr lang="ru-RU" sz="1200" kern="1200" dirty="0" smtClean="0">
              <a:solidFill>
                <a:schemeClr val="tx1"/>
              </a:solidFill>
            </a:rPr>
            <a:t> </a:t>
          </a:r>
          <a:r>
            <a:rPr lang="ru-RU" sz="1200" kern="1200" dirty="0" err="1" smtClean="0">
              <a:solidFill>
                <a:schemeClr val="tx1"/>
              </a:solidFill>
            </a:rPr>
            <a:t>рівної</a:t>
          </a:r>
          <a:r>
            <a:rPr lang="ru-RU" sz="1200" kern="1200" dirty="0" smtClean="0">
              <a:solidFill>
                <a:schemeClr val="tx1"/>
              </a:solidFill>
            </a:rPr>
            <a:t> </a:t>
          </a:r>
          <a:r>
            <a:rPr lang="ru-RU" sz="1200" kern="1200" dirty="0" err="1" smtClean="0">
              <a:solidFill>
                <a:schemeClr val="tx1"/>
              </a:solidFill>
            </a:rPr>
            <a:t>участі</a:t>
          </a:r>
          <a:r>
            <a:rPr lang="ru-RU" sz="1200" kern="1200" dirty="0" smtClean="0">
              <a:solidFill>
                <a:schemeClr val="tx1"/>
              </a:solidFill>
            </a:rPr>
            <a:t>  </a:t>
          </a:r>
          <a:r>
            <a:rPr lang="ru-RU" sz="1200" kern="1200" dirty="0" err="1" smtClean="0">
              <a:solidFill>
                <a:schemeClr val="tx1"/>
              </a:solidFill>
            </a:rPr>
            <a:t>жінок</a:t>
          </a:r>
          <a:r>
            <a:rPr lang="ru-RU" sz="1200" kern="1200" dirty="0" smtClean="0">
              <a:solidFill>
                <a:schemeClr val="tx1"/>
              </a:solidFill>
            </a:rPr>
            <a:t>  і  </a:t>
          </a:r>
          <a:r>
            <a:rPr lang="ru-RU" sz="1200" kern="1200" dirty="0" err="1" smtClean="0">
              <a:solidFill>
                <a:schemeClr val="tx1"/>
              </a:solidFill>
            </a:rPr>
            <a:t>чоловіків</a:t>
          </a:r>
          <a:r>
            <a:rPr lang="ru-RU" sz="1200" kern="1200" dirty="0" smtClean="0">
              <a:solidFill>
                <a:schemeClr val="tx1"/>
              </a:solidFill>
            </a:rPr>
            <a:t>  у  </a:t>
          </a:r>
          <a:r>
            <a:rPr lang="ru-RU" sz="1200" kern="1200" dirty="0" err="1" smtClean="0">
              <a:solidFill>
                <a:schemeClr val="tx1"/>
              </a:solidFill>
            </a:rPr>
            <a:t>прийнятті</a:t>
          </a:r>
          <a:r>
            <a:rPr lang="ru-RU" sz="1200" kern="1200" dirty="0" smtClean="0">
              <a:solidFill>
                <a:schemeClr val="tx1"/>
              </a:solidFill>
            </a:rPr>
            <a:t> </a:t>
          </a:r>
          <a:r>
            <a:rPr lang="ru-RU" sz="1200" kern="1200" dirty="0" err="1" smtClean="0">
              <a:solidFill>
                <a:schemeClr val="tx1"/>
              </a:solidFill>
            </a:rPr>
            <a:t>суспільно</a:t>
          </a:r>
          <a:r>
            <a:rPr lang="ru-RU" sz="1200" kern="1200" dirty="0" smtClean="0">
              <a:solidFill>
                <a:schemeClr val="tx1"/>
              </a:solidFill>
            </a:rPr>
            <a:t> </a:t>
          </a:r>
          <a:r>
            <a:rPr lang="ru-RU" sz="1200" kern="1200" dirty="0" err="1" smtClean="0">
              <a:solidFill>
                <a:schemeClr val="tx1"/>
              </a:solidFill>
            </a:rPr>
            <a:t>важливих</a:t>
          </a:r>
          <a:r>
            <a:rPr lang="ru-RU" sz="1200" kern="1200" dirty="0" smtClean="0">
              <a:solidFill>
                <a:schemeClr val="tx1"/>
              </a:solidFill>
            </a:rPr>
            <a:t> </a:t>
          </a:r>
          <a:r>
            <a:rPr lang="ru-RU" sz="1200" kern="1200" dirty="0" err="1" smtClean="0">
              <a:solidFill>
                <a:schemeClr val="tx1"/>
              </a:solidFill>
            </a:rPr>
            <a:t>рішень</a:t>
          </a:r>
          <a:r>
            <a:rPr lang="ru-RU" sz="1200" kern="1200" dirty="0" smtClean="0">
              <a:solidFill>
                <a:schemeClr val="tx1"/>
              </a:solidFill>
            </a:rPr>
            <a:t>; 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790609" y="1695586"/>
        <a:ext cx="7563363" cy="338998"/>
      </dsp:txXfrm>
    </dsp:sp>
    <dsp:sp modelId="{65A2B058-81D1-40B5-A443-5F04C1D91888}">
      <dsp:nvSpPr>
        <dsp:cNvPr id="0" name=""/>
        <dsp:cNvSpPr/>
      </dsp:nvSpPr>
      <dsp:spPr>
        <a:xfrm>
          <a:off x="578736" y="1653212"/>
          <a:ext cx="423747" cy="4237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52137E4-138C-4E1C-BF1C-07F61C1B210C}">
      <dsp:nvSpPr>
        <dsp:cNvPr id="0" name=""/>
        <dsp:cNvSpPr/>
      </dsp:nvSpPr>
      <dsp:spPr>
        <a:xfrm>
          <a:off x="736895" y="2204382"/>
          <a:ext cx="7617077" cy="3389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9080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smtClean="0">
              <a:solidFill>
                <a:schemeClr val="tx1"/>
              </a:solidFill>
            </a:rPr>
            <a:t>     забезпечення рівних   можливостей  жінкам  і  чоловікам  щодо </a:t>
          </a:r>
          <a:endParaRPr lang="ru-RU" sz="1200" kern="1200">
            <a:solidFill>
              <a:schemeClr val="tx1"/>
            </a:solidFill>
          </a:endParaRPr>
        </a:p>
      </dsp:txBody>
      <dsp:txXfrm>
        <a:off x="736895" y="2204382"/>
        <a:ext cx="7617077" cy="338998"/>
      </dsp:txXfrm>
    </dsp:sp>
    <dsp:sp modelId="{70606FBB-AAE4-4B8D-95BE-278F149C4B78}">
      <dsp:nvSpPr>
        <dsp:cNvPr id="0" name=""/>
        <dsp:cNvSpPr/>
      </dsp:nvSpPr>
      <dsp:spPr>
        <a:xfrm>
          <a:off x="525021" y="2162007"/>
          <a:ext cx="423747" cy="4237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985E048-069E-4D3D-A6E9-007B5A452548}">
      <dsp:nvSpPr>
        <dsp:cNvPr id="0" name=""/>
        <dsp:cNvSpPr/>
      </dsp:nvSpPr>
      <dsp:spPr>
        <a:xfrm>
          <a:off x="568664" y="2712804"/>
          <a:ext cx="7785308" cy="3389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9080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 smtClean="0">
              <a:solidFill>
                <a:schemeClr val="tx1"/>
              </a:solidFill>
            </a:rPr>
            <a:t>поєднання</a:t>
          </a:r>
          <a:r>
            <a:rPr lang="ru-RU" sz="1200" kern="1200" dirty="0" smtClean="0">
              <a:solidFill>
                <a:schemeClr val="tx1"/>
              </a:solidFill>
            </a:rPr>
            <a:t> </a:t>
          </a:r>
          <a:r>
            <a:rPr lang="ru-RU" sz="1200" kern="1200" dirty="0" err="1" smtClean="0">
              <a:solidFill>
                <a:schemeClr val="tx1"/>
              </a:solidFill>
            </a:rPr>
            <a:t>професійних</a:t>
          </a:r>
          <a:r>
            <a:rPr lang="ru-RU" sz="1200" kern="1200" dirty="0" smtClean="0">
              <a:solidFill>
                <a:schemeClr val="tx1"/>
              </a:solidFill>
            </a:rPr>
            <a:t> та </a:t>
          </a:r>
          <a:r>
            <a:rPr lang="ru-RU" sz="1200" kern="1200" dirty="0" err="1" smtClean="0">
              <a:solidFill>
                <a:schemeClr val="tx1"/>
              </a:solidFill>
            </a:rPr>
            <a:t>сімейних</a:t>
          </a:r>
          <a:r>
            <a:rPr lang="ru-RU" sz="1200" kern="1200" dirty="0" smtClean="0">
              <a:solidFill>
                <a:schemeClr val="tx1"/>
              </a:solidFill>
            </a:rPr>
            <a:t> </a:t>
          </a:r>
          <a:r>
            <a:rPr lang="ru-RU" sz="1200" kern="1200" dirty="0" err="1" smtClean="0">
              <a:solidFill>
                <a:schemeClr val="tx1"/>
              </a:solidFill>
            </a:rPr>
            <a:t>обов'язків</a:t>
          </a:r>
          <a:r>
            <a:rPr lang="ru-RU" sz="1200" kern="1200" dirty="0" smtClean="0">
              <a:solidFill>
                <a:schemeClr val="tx1"/>
              </a:solidFill>
            </a:rPr>
            <a:t>;  </a:t>
          </a:r>
          <a:r>
            <a:rPr lang="ru-RU" sz="1200" kern="1200" dirty="0" err="1" smtClean="0">
              <a:solidFill>
                <a:schemeClr val="tx1"/>
              </a:solidFill>
            </a:rPr>
            <a:t>підтримку</a:t>
          </a:r>
          <a:r>
            <a:rPr lang="ru-RU" sz="1200" kern="1200" dirty="0" smtClean="0">
              <a:solidFill>
                <a:schemeClr val="tx1"/>
              </a:solidFill>
            </a:rPr>
            <a:t> </a:t>
          </a:r>
          <a:r>
            <a:rPr lang="ru-RU" sz="1200" kern="1200" dirty="0" err="1" smtClean="0">
              <a:solidFill>
                <a:schemeClr val="tx1"/>
              </a:solidFill>
            </a:rPr>
            <a:t>сім'ї</a:t>
          </a:r>
          <a:r>
            <a:rPr lang="ru-RU" sz="1200" kern="1200" dirty="0" smtClean="0">
              <a:solidFill>
                <a:schemeClr val="tx1"/>
              </a:solidFill>
            </a:rPr>
            <a:t>,  </a:t>
          </a:r>
          <a:r>
            <a:rPr lang="ru-RU" sz="1200" kern="1200" dirty="0" err="1" smtClean="0">
              <a:solidFill>
                <a:schemeClr val="tx1"/>
              </a:solidFill>
            </a:rPr>
            <a:t>формування</a:t>
          </a:r>
          <a:r>
            <a:rPr lang="ru-RU" sz="1200" kern="1200" dirty="0" smtClean="0">
              <a:solidFill>
                <a:schemeClr val="tx1"/>
              </a:solidFill>
            </a:rPr>
            <a:t>  </a:t>
          </a:r>
          <a:r>
            <a:rPr lang="ru-RU" sz="1200" kern="1200" dirty="0" err="1" smtClean="0">
              <a:solidFill>
                <a:schemeClr val="tx1"/>
              </a:solidFill>
            </a:rPr>
            <a:t>відповідального</a:t>
          </a:r>
          <a:r>
            <a:rPr lang="ru-RU" sz="1200" kern="1200" dirty="0" smtClean="0">
              <a:solidFill>
                <a:schemeClr val="tx1"/>
              </a:solidFill>
            </a:rPr>
            <a:t>  материнства  і  </a:t>
          </a:r>
          <a:r>
            <a:rPr lang="ru-RU" sz="1200" kern="1200" dirty="0" err="1" smtClean="0">
              <a:solidFill>
                <a:schemeClr val="tx1"/>
              </a:solidFill>
            </a:rPr>
            <a:t>батьківства</a:t>
          </a:r>
          <a:r>
            <a:rPr lang="ru-RU" sz="1200" kern="1200" dirty="0" smtClean="0">
              <a:solidFill>
                <a:schemeClr val="tx1"/>
              </a:solidFill>
            </a:rPr>
            <a:t>; 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568664" y="2712804"/>
        <a:ext cx="7785308" cy="338998"/>
      </dsp:txXfrm>
    </dsp:sp>
    <dsp:sp modelId="{A3EF86C8-A9F0-4305-91CC-CBBA80F17EF8}">
      <dsp:nvSpPr>
        <dsp:cNvPr id="0" name=""/>
        <dsp:cNvSpPr/>
      </dsp:nvSpPr>
      <dsp:spPr>
        <a:xfrm>
          <a:off x="356790" y="2670430"/>
          <a:ext cx="423747" cy="4237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E1CB264-2DAE-4081-94BC-D296F5D8C193}">
      <dsp:nvSpPr>
        <dsp:cNvPr id="0" name=""/>
        <dsp:cNvSpPr/>
      </dsp:nvSpPr>
      <dsp:spPr>
        <a:xfrm>
          <a:off x="261671" y="3149598"/>
          <a:ext cx="8092301" cy="4830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9080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 </a:t>
          </a:r>
          <a:r>
            <a:rPr lang="ru-RU" sz="1200" kern="1200" dirty="0" err="1" smtClean="0">
              <a:solidFill>
                <a:schemeClr val="tx1"/>
              </a:solidFill>
            </a:rPr>
            <a:t>виховання</a:t>
          </a:r>
          <a:r>
            <a:rPr lang="ru-RU" sz="1200" kern="1200" dirty="0" smtClean="0">
              <a:solidFill>
                <a:schemeClr val="tx1"/>
              </a:solidFill>
            </a:rPr>
            <a:t> і   пропаганду  </a:t>
          </a:r>
          <a:r>
            <a:rPr lang="ru-RU" sz="1200" kern="1200" dirty="0" err="1" smtClean="0">
              <a:solidFill>
                <a:schemeClr val="tx1"/>
              </a:solidFill>
            </a:rPr>
            <a:t>серед</a:t>
          </a:r>
          <a:r>
            <a:rPr lang="ru-RU" sz="1200" kern="1200" dirty="0" smtClean="0">
              <a:solidFill>
                <a:schemeClr val="tx1"/>
              </a:solidFill>
            </a:rPr>
            <a:t>  </a:t>
          </a:r>
          <a:r>
            <a:rPr lang="ru-RU" sz="1200" kern="1200" dirty="0" err="1" smtClean="0">
              <a:solidFill>
                <a:schemeClr val="tx1"/>
              </a:solidFill>
            </a:rPr>
            <a:t>населення</a:t>
          </a:r>
          <a:r>
            <a:rPr lang="ru-RU" sz="1200" kern="1200" dirty="0" smtClean="0">
              <a:solidFill>
                <a:schemeClr val="tx1"/>
              </a:solidFill>
            </a:rPr>
            <a:t>  </a:t>
          </a:r>
          <a:r>
            <a:rPr lang="ru-RU" sz="1200" kern="1200" dirty="0" err="1" smtClean="0">
              <a:solidFill>
                <a:schemeClr val="tx1"/>
              </a:solidFill>
            </a:rPr>
            <a:t>України</a:t>
          </a:r>
          <a:r>
            <a:rPr lang="ru-RU" sz="1200" kern="1200" dirty="0" smtClean="0">
              <a:solidFill>
                <a:schemeClr val="tx1"/>
              </a:solidFill>
            </a:rPr>
            <a:t>  </a:t>
          </a:r>
          <a:r>
            <a:rPr lang="ru-RU" sz="1200" kern="1200" dirty="0" err="1" smtClean="0">
              <a:solidFill>
                <a:schemeClr val="tx1"/>
              </a:solidFill>
            </a:rPr>
            <a:t>культури</a:t>
          </a:r>
          <a:r>
            <a:rPr lang="ru-RU" sz="1200" kern="1200" dirty="0" smtClean="0">
              <a:solidFill>
                <a:schemeClr val="tx1"/>
              </a:solidFill>
            </a:rPr>
            <a:t> </a:t>
          </a:r>
          <a:r>
            <a:rPr lang="ru-RU" sz="1200" kern="1200" dirty="0" err="1" smtClean="0">
              <a:solidFill>
                <a:schemeClr val="tx1"/>
              </a:solidFill>
            </a:rPr>
            <a:t>ґендерної</a:t>
          </a:r>
          <a:r>
            <a:rPr lang="ru-RU" sz="1200" kern="1200" dirty="0" smtClean="0">
              <a:solidFill>
                <a:schemeClr val="tx1"/>
              </a:solidFill>
            </a:rPr>
            <a:t> </a:t>
          </a:r>
          <a:r>
            <a:rPr lang="ru-RU" sz="1200" kern="1200" dirty="0" err="1" smtClean="0">
              <a:solidFill>
                <a:schemeClr val="tx1"/>
              </a:solidFill>
            </a:rPr>
            <a:t>рівності</a:t>
          </a:r>
          <a:r>
            <a:rPr lang="ru-RU" sz="1200" kern="1200" dirty="0" smtClean="0">
              <a:solidFill>
                <a:schemeClr val="tx1"/>
              </a:solidFill>
            </a:rPr>
            <a:t>,  </a:t>
          </a:r>
          <a:r>
            <a:rPr lang="ru-RU" sz="1200" kern="1200" dirty="0" err="1" smtClean="0">
              <a:solidFill>
                <a:schemeClr val="tx1"/>
              </a:solidFill>
            </a:rPr>
            <a:t>поширення</a:t>
          </a:r>
          <a:r>
            <a:rPr lang="ru-RU" sz="1200" kern="1200" dirty="0" smtClean="0">
              <a:solidFill>
                <a:schemeClr val="tx1"/>
              </a:solidFill>
            </a:rPr>
            <a:t>  </a:t>
          </a:r>
          <a:r>
            <a:rPr lang="ru-RU" sz="1200" kern="1200" dirty="0" err="1" smtClean="0">
              <a:solidFill>
                <a:schemeClr val="tx1"/>
              </a:solidFill>
            </a:rPr>
            <a:t>просвітницької</a:t>
          </a:r>
          <a:r>
            <a:rPr lang="ru-RU" sz="1200" kern="1200" dirty="0" smtClean="0">
              <a:solidFill>
                <a:schemeClr val="tx1"/>
              </a:solidFill>
            </a:rPr>
            <a:t>  </a:t>
          </a:r>
          <a:r>
            <a:rPr lang="ru-RU" sz="1200" kern="1200" dirty="0" err="1" smtClean="0">
              <a:solidFill>
                <a:schemeClr val="tx1"/>
              </a:solidFill>
            </a:rPr>
            <a:t>діяльності</a:t>
          </a:r>
          <a:r>
            <a:rPr lang="ru-RU" sz="1200" kern="1200" dirty="0" smtClean="0">
              <a:solidFill>
                <a:schemeClr val="tx1"/>
              </a:solidFill>
            </a:rPr>
            <a:t>  у  </a:t>
          </a:r>
          <a:r>
            <a:rPr lang="ru-RU" sz="1200" kern="1200" dirty="0" err="1" smtClean="0">
              <a:solidFill>
                <a:schemeClr val="tx1"/>
              </a:solidFill>
            </a:rPr>
            <a:t>цій</a:t>
          </a:r>
          <a:r>
            <a:rPr lang="ru-RU" sz="1200" kern="1200" dirty="0" smtClean="0">
              <a:solidFill>
                <a:schemeClr val="tx1"/>
              </a:solidFill>
            </a:rPr>
            <a:t> </a:t>
          </a:r>
          <a:r>
            <a:rPr lang="ru-RU" sz="1200" kern="1200" dirty="0" err="1" smtClean="0">
              <a:solidFill>
                <a:schemeClr val="tx1"/>
              </a:solidFill>
            </a:rPr>
            <a:t>сфері</a:t>
          </a:r>
          <a:r>
            <a:rPr lang="ru-RU" sz="1200" kern="1200" dirty="0" smtClean="0">
              <a:solidFill>
                <a:schemeClr val="tx1"/>
              </a:solidFill>
            </a:rPr>
            <a:t>;    </a:t>
          </a:r>
          <a:r>
            <a:rPr lang="ru-RU" sz="1200" kern="1200" dirty="0" err="1" smtClean="0">
              <a:solidFill>
                <a:schemeClr val="tx1"/>
              </a:solidFill>
            </a:rPr>
            <a:t>захист</a:t>
          </a:r>
          <a:r>
            <a:rPr lang="ru-RU" sz="1200" kern="1200" dirty="0" smtClean="0">
              <a:solidFill>
                <a:schemeClr val="tx1"/>
              </a:solidFill>
            </a:rPr>
            <a:t> </a:t>
          </a:r>
          <a:r>
            <a:rPr lang="ru-RU" sz="1200" kern="1200" dirty="0" err="1" smtClean="0">
              <a:solidFill>
                <a:schemeClr val="tx1"/>
              </a:solidFill>
            </a:rPr>
            <a:t>суспільства</a:t>
          </a:r>
          <a:r>
            <a:rPr lang="ru-RU" sz="1200" kern="1200" dirty="0" smtClean="0">
              <a:solidFill>
                <a:schemeClr val="tx1"/>
              </a:solidFill>
            </a:rPr>
            <a:t>    </a:t>
          </a:r>
          <a:r>
            <a:rPr lang="ru-RU" sz="1200" kern="1200" dirty="0" err="1" smtClean="0">
              <a:solidFill>
                <a:schemeClr val="tx1"/>
              </a:solidFill>
            </a:rPr>
            <a:t>від</a:t>
          </a:r>
          <a:r>
            <a:rPr lang="ru-RU" sz="1200" kern="1200" dirty="0" smtClean="0">
              <a:solidFill>
                <a:schemeClr val="tx1"/>
              </a:solidFill>
            </a:rPr>
            <a:t>    </a:t>
          </a:r>
          <a:r>
            <a:rPr lang="ru-RU" sz="1200" kern="1200" dirty="0" err="1" smtClean="0">
              <a:solidFill>
                <a:schemeClr val="tx1"/>
              </a:solidFill>
            </a:rPr>
            <a:t>інформації</a:t>
          </a:r>
          <a:r>
            <a:rPr lang="ru-RU" sz="1200" kern="1200" dirty="0" smtClean="0">
              <a:solidFill>
                <a:schemeClr val="tx1"/>
              </a:solidFill>
            </a:rPr>
            <a:t>,    </a:t>
          </a:r>
          <a:r>
            <a:rPr lang="ru-RU" sz="1200" kern="1200" dirty="0" err="1" smtClean="0">
              <a:solidFill>
                <a:schemeClr val="tx1"/>
              </a:solidFill>
            </a:rPr>
            <a:t>спрямованої</a:t>
          </a:r>
          <a:r>
            <a:rPr lang="ru-RU" sz="1200" kern="1200" dirty="0" smtClean="0">
              <a:solidFill>
                <a:schemeClr val="tx1"/>
              </a:solidFill>
            </a:rPr>
            <a:t>    на </a:t>
          </a:r>
          <a:r>
            <a:rPr lang="ru-RU" sz="1200" kern="1200" dirty="0" err="1" smtClean="0">
              <a:solidFill>
                <a:schemeClr val="tx1"/>
              </a:solidFill>
            </a:rPr>
            <a:t>дискримінацію</a:t>
          </a:r>
          <a:r>
            <a:rPr lang="ru-RU" sz="1200" kern="1200" dirty="0" smtClean="0">
              <a:solidFill>
                <a:schemeClr val="tx1"/>
              </a:solidFill>
            </a:rPr>
            <a:t> за </a:t>
          </a:r>
          <a:r>
            <a:rPr lang="ru-RU" sz="1200" kern="1200" dirty="0" err="1" smtClean="0">
              <a:solidFill>
                <a:schemeClr val="tx1"/>
              </a:solidFill>
            </a:rPr>
            <a:t>ознакою</a:t>
          </a:r>
          <a:r>
            <a:rPr lang="ru-RU" sz="1200" kern="1200" dirty="0" smtClean="0">
              <a:solidFill>
                <a:schemeClr val="tx1"/>
              </a:solidFill>
            </a:rPr>
            <a:t> </a:t>
          </a:r>
          <a:r>
            <a:rPr lang="ru-RU" sz="1200" kern="1200" dirty="0" err="1" smtClean="0">
              <a:solidFill>
                <a:schemeClr val="tx1"/>
              </a:solidFill>
            </a:rPr>
            <a:t>статі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261671" y="3149598"/>
        <a:ext cx="8092301" cy="483001"/>
      </dsp:txXfrm>
    </dsp:sp>
    <dsp:sp modelId="{1EDFD3F0-562A-4ECF-ADEC-F046981F09D0}">
      <dsp:nvSpPr>
        <dsp:cNvPr id="0" name=""/>
        <dsp:cNvSpPr/>
      </dsp:nvSpPr>
      <dsp:spPr>
        <a:xfrm>
          <a:off x="49797" y="3179225"/>
          <a:ext cx="423747" cy="4237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5CC5DC-C75E-4C24-8E7A-7F7895741A34}">
      <dsp:nvSpPr>
        <dsp:cNvPr id="0" name=""/>
        <dsp:cNvSpPr/>
      </dsp:nvSpPr>
      <dsp:spPr>
        <a:xfrm>
          <a:off x="0" y="0"/>
          <a:ext cx="7886700" cy="15112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chemeClr val="tx1"/>
              </a:solidFill>
            </a:rPr>
            <a:t>Під</a:t>
          </a:r>
          <a:r>
            <a:rPr lang="ru-RU" sz="1800" b="1" kern="1200" dirty="0" smtClean="0">
              <a:solidFill>
                <a:schemeClr val="tx1"/>
              </a:solidFill>
            </a:rPr>
            <a:t> </a:t>
          </a:r>
          <a:r>
            <a:rPr lang="ru-RU" sz="1800" b="1" kern="1200" dirty="0" err="1" smtClean="0">
              <a:solidFill>
                <a:schemeClr val="tx1"/>
              </a:solidFill>
            </a:rPr>
            <a:t>дискримінацією</a:t>
          </a:r>
          <a:r>
            <a:rPr lang="ru-RU" sz="1800" b="1" kern="1200" dirty="0" smtClean="0">
              <a:solidFill>
                <a:schemeClr val="tx1"/>
              </a:solidFill>
            </a:rPr>
            <a:t> </a:t>
          </a:r>
          <a:r>
            <a:rPr lang="ru-RU" sz="1800" kern="1200" dirty="0" smtClean="0">
              <a:solidFill>
                <a:schemeClr val="tx1"/>
              </a:solidFill>
            </a:rPr>
            <a:t>в </a:t>
          </a:r>
          <a:r>
            <a:rPr lang="ru-RU" sz="1800" kern="1200" dirty="0" err="1" smtClean="0">
              <a:solidFill>
                <a:schemeClr val="tx1"/>
              </a:solidFill>
            </a:rPr>
            <a:t>Законі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розуміється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ситуація</a:t>
          </a:r>
          <a:r>
            <a:rPr lang="ru-RU" sz="1800" kern="1200" dirty="0" smtClean="0">
              <a:solidFill>
                <a:schemeClr val="tx1"/>
              </a:solidFill>
            </a:rPr>
            <a:t>, за </a:t>
          </a:r>
          <a:r>
            <a:rPr lang="ru-RU" sz="1800" kern="1200" dirty="0" err="1" smtClean="0">
              <a:solidFill>
                <a:schemeClr val="tx1"/>
              </a:solidFill>
            </a:rPr>
            <a:t>якої</a:t>
          </a:r>
          <a:r>
            <a:rPr lang="ru-RU" sz="1800" kern="1200" dirty="0" smtClean="0">
              <a:solidFill>
                <a:schemeClr val="tx1"/>
              </a:solidFill>
            </a:rPr>
            <a:t> особа та/</a:t>
          </a:r>
          <a:r>
            <a:rPr lang="ru-RU" sz="1800" kern="1200" dirty="0" err="1" smtClean="0">
              <a:solidFill>
                <a:schemeClr val="tx1"/>
              </a:solidFill>
            </a:rPr>
            <a:t>або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група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осіб</a:t>
          </a:r>
          <a:r>
            <a:rPr lang="ru-RU" sz="1800" kern="1200" dirty="0" smtClean="0">
              <a:solidFill>
                <a:schemeClr val="tx1"/>
              </a:solidFill>
            </a:rPr>
            <a:t>, </a:t>
          </a:r>
          <a:r>
            <a:rPr lang="ru-RU" sz="1800" kern="1200" dirty="0" err="1" smtClean="0">
              <a:solidFill>
                <a:schemeClr val="tx1"/>
              </a:solidFill>
            </a:rPr>
            <a:t>зокрема</a:t>
          </a:r>
          <a:r>
            <a:rPr lang="ru-RU" sz="1800" kern="1200" dirty="0" smtClean="0">
              <a:solidFill>
                <a:schemeClr val="tx1"/>
              </a:solidFill>
            </a:rPr>
            <a:t>, за </a:t>
          </a:r>
          <a:r>
            <a:rPr lang="ru-RU" sz="1800" kern="1200" dirty="0" err="1" smtClean="0">
              <a:solidFill>
                <a:schemeClr val="tx1"/>
              </a:solidFill>
            </a:rPr>
            <a:t>ознакою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статі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зазнає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обмеження</a:t>
          </a:r>
          <a:r>
            <a:rPr lang="ru-RU" sz="1800" kern="1200" dirty="0" smtClean="0">
              <a:solidFill>
                <a:schemeClr val="tx1"/>
              </a:solidFill>
            </a:rPr>
            <a:t> у </a:t>
          </a:r>
          <a:r>
            <a:rPr lang="ru-RU" sz="1800" kern="1200" dirty="0" err="1" smtClean="0">
              <a:solidFill>
                <a:schemeClr val="tx1"/>
              </a:solidFill>
            </a:rPr>
            <a:t>визнанні</a:t>
          </a:r>
          <a:r>
            <a:rPr lang="ru-RU" sz="1800" kern="1200" dirty="0" smtClean="0">
              <a:solidFill>
                <a:schemeClr val="tx1"/>
              </a:solidFill>
            </a:rPr>
            <a:t>, </a:t>
          </a:r>
          <a:r>
            <a:rPr lang="ru-RU" sz="1800" kern="1200" dirty="0" err="1" smtClean="0">
              <a:solidFill>
                <a:schemeClr val="tx1"/>
              </a:solidFill>
            </a:rPr>
            <a:t>реалізації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або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користуванні</a:t>
          </a:r>
          <a:r>
            <a:rPr lang="ru-RU" sz="1800" kern="1200" dirty="0" smtClean="0">
              <a:solidFill>
                <a:schemeClr val="tx1"/>
              </a:solidFill>
            </a:rPr>
            <a:t> правами і свободами в будь-</a:t>
          </a:r>
          <a:r>
            <a:rPr lang="ru-RU" sz="1800" kern="1200" dirty="0" err="1" smtClean="0">
              <a:solidFill>
                <a:schemeClr val="tx1"/>
              </a:solidFill>
            </a:rPr>
            <a:t>якій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формі</a:t>
          </a:r>
          <a:r>
            <a:rPr lang="ru-RU" sz="1800" kern="1200" dirty="0" smtClean="0">
              <a:solidFill>
                <a:schemeClr val="tx1"/>
              </a:solidFill>
            </a:rPr>
            <a:t>, </a:t>
          </a:r>
          <a:r>
            <a:rPr lang="ru-RU" sz="1800" kern="1200" dirty="0" err="1" smtClean="0">
              <a:solidFill>
                <a:schemeClr val="tx1"/>
              </a:solidFill>
            </a:rPr>
            <a:t>крім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випадків</a:t>
          </a:r>
          <a:r>
            <a:rPr lang="ru-RU" sz="1800" kern="1200" dirty="0" smtClean="0">
              <a:solidFill>
                <a:schemeClr val="tx1"/>
              </a:solidFill>
            </a:rPr>
            <a:t>, коли </a:t>
          </a:r>
          <a:r>
            <a:rPr lang="ru-RU" sz="1800" kern="1200" dirty="0" err="1" smtClean="0">
              <a:solidFill>
                <a:schemeClr val="tx1"/>
              </a:solidFill>
            </a:rPr>
            <a:t>таке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обмеження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має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правомірну</a:t>
          </a:r>
          <a:r>
            <a:rPr lang="ru-RU" sz="1800" kern="1200" dirty="0" smtClean="0">
              <a:solidFill>
                <a:schemeClr val="tx1"/>
              </a:solidFill>
            </a:rPr>
            <a:t>, </a:t>
          </a:r>
          <a:r>
            <a:rPr lang="ru-RU" sz="1800" kern="1200" dirty="0" err="1" smtClean="0">
              <a:solidFill>
                <a:schemeClr val="tx1"/>
              </a:solidFill>
            </a:rPr>
            <a:t>обґрунтовану</a:t>
          </a:r>
          <a:r>
            <a:rPr lang="ru-RU" sz="1800" kern="1200" dirty="0" smtClean="0">
              <a:solidFill>
                <a:schemeClr val="tx1"/>
              </a:solidFill>
            </a:rPr>
            <a:t> мету, </a:t>
          </a:r>
          <a:r>
            <a:rPr lang="ru-RU" sz="1800" kern="1200" dirty="0" err="1" smtClean="0">
              <a:solidFill>
                <a:schemeClr val="tx1"/>
              </a:solidFill>
            </a:rPr>
            <a:t>способи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досягнення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якої</a:t>
          </a:r>
          <a:r>
            <a:rPr lang="ru-RU" sz="1800" kern="1200" dirty="0" smtClean="0">
              <a:solidFill>
                <a:schemeClr val="tx1"/>
              </a:solidFill>
            </a:rPr>
            <a:t> є </a:t>
          </a:r>
          <a:r>
            <a:rPr lang="ru-RU" sz="1800" kern="1200" dirty="0" err="1" smtClean="0">
              <a:solidFill>
                <a:schemeClr val="tx1"/>
              </a:solidFill>
            </a:rPr>
            <a:t>належними</a:t>
          </a:r>
          <a:r>
            <a:rPr lang="ru-RU" sz="1800" kern="1200" dirty="0" smtClean="0">
              <a:solidFill>
                <a:schemeClr val="tx1"/>
              </a:solidFill>
            </a:rPr>
            <a:t> та </a:t>
          </a:r>
          <a:r>
            <a:rPr lang="ru-RU" sz="1800" kern="1200" dirty="0" err="1" smtClean="0">
              <a:solidFill>
                <a:schemeClr val="tx1"/>
              </a:solidFill>
            </a:rPr>
            <a:t>необхідними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73772" y="73772"/>
        <a:ext cx="7739156" cy="13636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14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9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002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464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76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4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09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7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37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878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276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7815E-F7B8-4E93-9F6C-89F6C3C8DBB8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459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516" y="1088019"/>
            <a:ext cx="4618299" cy="3397031"/>
          </a:xfrm>
        </p:spPr>
        <p:txBody>
          <a:bodyPr>
            <a:normAutofit/>
          </a:bodyPr>
          <a:lstStyle/>
          <a:p>
            <a:r>
              <a:rPr lang="uk-UA" sz="4000" b="1" dirty="0">
                <a:latin typeface="Times New Roman"/>
                <a:ea typeface="Times New Roman"/>
              </a:rPr>
              <a:t>ПРАВОВЕ ЗАБЕЗПЕЧЕННЯ ГЕНДЕРНОЇ РІВНОСТІ В УКРАЇНІ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0003" y="243068"/>
            <a:ext cx="3491526" cy="555585"/>
          </a:xfrm>
        </p:spPr>
        <p:txBody>
          <a:bodyPr/>
          <a:lstStyle/>
          <a:p>
            <a:r>
              <a:rPr lang="uk-UA" b="1" dirty="0">
                <a:latin typeface="Times New Roman"/>
                <a:ea typeface="Times New Roman"/>
              </a:rPr>
              <a:t>ТЕМА №</a:t>
            </a:r>
            <a:r>
              <a:rPr lang="ru-RU" b="1" dirty="0">
                <a:latin typeface="Times New Roman"/>
                <a:ea typeface="Times New Roman"/>
              </a:rPr>
              <a:t>3</a:t>
            </a:r>
            <a:r>
              <a:rPr lang="uk-UA" b="1" dirty="0">
                <a:latin typeface="Times New Roman"/>
                <a:ea typeface="Times New Roman"/>
              </a:rPr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43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1714" y="4495943"/>
            <a:ext cx="7756068" cy="1881708"/>
          </a:xfrm>
        </p:spPr>
        <p:txBody>
          <a:bodyPr>
            <a:noAutofit/>
          </a:bodyPr>
          <a:lstStyle/>
          <a:p>
            <a:pPr marL="0" indent="363538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100" b="1" dirty="0" err="1" smtClean="0"/>
              <a:t>Розділ</a:t>
            </a:r>
            <a:r>
              <a:rPr lang="ru-RU" sz="1100" b="1" dirty="0" smtClean="0"/>
              <a:t> </a:t>
            </a:r>
            <a:r>
              <a:rPr lang="en-US" sz="1100" b="1" dirty="0" smtClean="0"/>
              <a:t>I</a:t>
            </a:r>
            <a:r>
              <a:rPr lang="uk-UA" sz="1100" b="1" dirty="0" smtClean="0"/>
              <a:t> </a:t>
            </a:r>
            <a:r>
              <a:rPr lang="en-US" sz="1100" b="1" dirty="0" smtClean="0"/>
              <a:t> </a:t>
            </a:r>
            <a:r>
              <a:rPr lang="ru-RU" sz="1100" dirty="0"/>
              <a:t>ЗАГАЛЬНІ ПОЛОЖЕННЯ</a:t>
            </a:r>
          </a:p>
          <a:p>
            <a:pPr marL="0" indent="363538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100" b="1" dirty="0" err="1" smtClean="0"/>
              <a:t>Розділ</a:t>
            </a:r>
            <a:r>
              <a:rPr lang="ru-RU" sz="1100" b="1" dirty="0" smtClean="0"/>
              <a:t> </a:t>
            </a:r>
            <a:r>
              <a:rPr lang="en-US" sz="1100" b="1" dirty="0" smtClean="0"/>
              <a:t>II</a:t>
            </a:r>
            <a:r>
              <a:rPr lang="uk-UA" sz="1100" b="1" dirty="0" smtClean="0"/>
              <a:t> </a:t>
            </a:r>
            <a:r>
              <a:rPr lang="ru-RU" sz="1100" dirty="0" smtClean="0"/>
              <a:t>МЕХАНІЗМ </a:t>
            </a:r>
            <a:r>
              <a:rPr lang="ru-RU" sz="1100" dirty="0"/>
              <a:t>ЗАБЕЗПЕЧЕННЯ РІВНИХ ПРАВ ТА МОЖЛИВОСТЕЙ ЖІНОК І ЧОЛОВІКІВ</a:t>
            </a:r>
          </a:p>
          <a:p>
            <a:pPr marL="0" indent="363538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100" b="1" dirty="0" err="1" smtClean="0"/>
              <a:t>Розділ</a:t>
            </a:r>
            <a:r>
              <a:rPr lang="ru-RU" sz="1100" b="1" dirty="0" smtClean="0"/>
              <a:t> </a:t>
            </a:r>
            <a:r>
              <a:rPr lang="en-US" sz="1100" b="1" dirty="0" smtClean="0"/>
              <a:t>III</a:t>
            </a:r>
            <a:r>
              <a:rPr lang="uk-UA" sz="1100" b="1" dirty="0" smtClean="0"/>
              <a:t> </a:t>
            </a:r>
            <a:r>
              <a:rPr lang="en-US" sz="1100" b="1" dirty="0" smtClean="0"/>
              <a:t> </a:t>
            </a:r>
            <a:r>
              <a:rPr lang="ru-RU" sz="1100" dirty="0"/>
              <a:t>ЗАБЕЗПЕЧЕННЯ РІВНИХ ПРАВ ТА МОЖЛИВОСТЕЙ ЖІНОК І ЧОЛОВІКІВ У ГРОМАДСЬКО-ПОЛІТИЧНІЙ СФЕРІ</a:t>
            </a:r>
          </a:p>
          <a:p>
            <a:pPr marL="0" indent="363538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100" b="1" dirty="0" err="1" smtClean="0"/>
              <a:t>Розділ</a:t>
            </a:r>
            <a:r>
              <a:rPr lang="ru-RU" sz="1100" b="1" dirty="0" smtClean="0"/>
              <a:t> </a:t>
            </a:r>
            <a:r>
              <a:rPr lang="en-US" sz="1100" b="1" dirty="0" smtClean="0"/>
              <a:t>IV </a:t>
            </a:r>
            <a:r>
              <a:rPr lang="ru-RU" sz="1100" dirty="0"/>
              <a:t>ЗАБЕЗПЕЧЕННЯ РІВНИХ ПРАВ ТА МОЖЛИВОСТЕЙ ЖІНОК І ЧОЛОВІКІВ У СОЦІАЛЬНО-ЕКОНОМІЧНІЙ </a:t>
            </a:r>
            <a:r>
              <a:rPr lang="ru-RU" sz="1100" dirty="0" smtClean="0"/>
              <a:t>СФЕРІ</a:t>
            </a:r>
          </a:p>
          <a:p>
            <a:pPr marL="0" indent="363538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100" b="1" dirty="0" err="1" smtClean="0"/>
              <a:t>Розділ</a:t>
            </a:r>
            <a:r>
              <a:rPr lang="ru-RU" sz="1100" b="1" dirty="0" smtClean="0"/>
              <a:t> </a:t>
            </a:r>
            <a:r>
              <a:rPr lang="en-US" sz="1100" b="1" dirty="0" smtClean="0"/>
              <a:t>V</a:t>
            </a:r>
            <a:r>
              <a:rPr lang="uk-UA" sz="1100" b="1" dirty="0" smtClean="0"/>
              <a:t> </a:t>
            </a:r>
            <a:r>
              <a:rPr lang="en-US" sz="1100" b="1" dirty="0" smtClean="0"/>
              <a:t> </a:t>
            </a:r>
            <a:r>
              <a:rPr lang="ru-RU" sz="1100" dirty="0"/>
              <a:t>ЗАБЕЗПЕЧЕННЯ РІВНИХ ПРАВ ТА МОЖЛИВОСТЕЙ ЖІНОК І ЧОЛОВІКІВ У СФЕРІ ОСВІТИ ТА В ЗАСОБАХ МАСОВОЇ ІНФОРМАЦІЇ</a:t>
            </a:r>
          </a:p>
          <a:p>
            <a:pPr marL="0" indent="363538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100" b="1" dirty="0" err="1" smtClean="0"/>
              <a:t>Розділ</a:t>
            </a:r>
            <a:r>
              <a:rPr lang="ru-RU" sz="1100" b="1" dirty="0" smtClean="0"/>
              <a:t> </a:t>
            </a:r>
            <a:r>
              <a:rPr lang="en-US" sz="1100" b="1" dirty="0" smtClean="0"/>
              <a:t>V-1</a:t>
            </a:r>
            <a:r>
              <a:rPr lang="uk-UA" sz="1100" b="1" dirty="0" smtClean="0"/>
              <a:t> </a:t>
            </a:r>
            <a:r>
              <a:rPr lang="en-US" sz="1100" b="1" dirty="0" smtClean="0"/>
              <a:t> </a:t>
            </a:r>
            <a:r>
              <a:rPr lang="ru-RU" sz="1100" dirty="0"/>
              <a:t>ЗАПОБІГАННЯ ТА ПРОТИДІЯ НАСИЛЬСТВУ ЗА ОЗНАКОЮ </a:t>
            </a:r>
            <a:r>
              <a:rPr lang="ru-RU" sz="1100" dirty="0" smtClean="0"/>
              <a:t>СТАТІ</a:t>
            </a:r>
          </a:p>
          <a:p>
            <a:pPr marL="0" indent="363538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100" b="1" dirty="0" err="1" smtClean="0"/>
              <a:t>Розділ</a:t>
            </a:r>
            <a:r>
              <a:rPr lang="ru-RU" sz="1100" b="1" dirty="0" smtClean="0"/>
              <a:t> </a:t>
            </a:r>
            <a:r>
              <a:rPr lang="en-US" sz="1100" b="1" dirty="0" smtClean="0"/>
              <a:t>VI </a:t>
            </a:r>
            <a:r>
              <a:rPr lang="ru-RU" sz="1100" dirty="0"/>
              <a:t>ВІДПОВІДАЛЬНІСТЬ ЗА ПОРУШЕННЯ ЗАКОНОДАВСТВА УКРАЇНИ ПРО ЗАБЕЗПЕЧЕННЯ РІВНИХ ПРАВ ТА МОЖЛИВОСТЕЙ ЖІНОК І ЧОЛОВІКІВ</a:t>
            </a:r>
          </a:p>
          <a:p>
            <a:pPr marL="0" indent="363538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100" b="1" dirty="0" err="1" smtClean="0"/>
              <a:t>Розділ</a:t>
            </a:r>
            <a:r>
              <a:rPr lang="ru-RU" sz="1100" b="1" dirty="0" smtClean="0"/>
              <a:t> </a:t>
            </a:r>
            <a:r>
              <a:rPr lang="en-US" sz="1100" b="1" dirty="0" smtClean="0"/>
              <a:t>VII</a:t>
            </a:r>
            <a:r>
              <a:rPr lang="uk-UA" sz="1100" b="1" dirty="0" smtClean="0"/>
              <a:t> </a:t>
            </a:r>
            <a:r>
              <a:rPr lang="ru-RU" sz="1100" dirty="0" smtClean="0"/>
              <a:t>ПРИКІНЦЕВІ </a:t>
            </a:r>
            <a:r>
              <a:rPr lang="ru-RU" sz="1100" dirty="0"/>
              <a:t>ПОЛОЖЕННЯ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505303077"/>
              </p:ext>
            </p:extLst>
          </p:nvPr>
        </p:nvGraphicFramePr>
        <p:xfrm>
          <a:off x="526143" y="596190"/>
          <a:ext cx="8403771" cy="37301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21658" y="40644"/>
            <a:ext cx="76127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/>
              <a:t>Основні</a:t>
            </a:r>
            <a:r>
              <a:rPr lang="ru-RU" sz="2000" b="1" dirty="0"/>
              <a:t> </a:t>
            </a:r>
            <a:r>
              <a:rPr lang="ru-RU" sz="2000" b="1" dirty="0" err="1"/>
              <a:t>напрями</a:t>
            </a:r>
            <a:r>
              <a:rPr lang="ru-RU" sz="2000" b="1" dirty="0"/>
              <a:t> </a:t>
            </a:r>
            <a:r>
              <a:rPr lang="ru-RU" sz="2000" b="1" dirty="0" err="1"/>
              <a:t>державної</a:t>
            </a:r>
            <a:r>
              <a:rPr lang="ru-RU" sz="2000" b="1" dirty="0"/>
              <a:t> </a:t>
            </a:r>
            <a:r>
              <a:rPr lang="ru-RU" sz="2000" b="1" dirty="0" err="1"/>
              <a:t>політики</a:t>
            </a:r>
            <a:r>
              <a:rPr lang="ru-RU" sz="2000" b="1" dirty="0"/>
              <a:t> </a:t>
            </a:r>
            <a:r>
              <a:rPr lang="ru-RU" sz="2000" b="1" dirty="0" err="1"/>
              <a:t>щодо</a:t>
            </a:r>
            <a:r>
              <a:rPr lang="ru-RU" sz="2000" b="1" dirty="0"/>
              <a:t> 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забезпечення</a:t>
            </a:r>
            <a:r>
              <a:rPr lang="ru-RU" sz="2000" b="1" dirty="0" smtClean="0"/>
              <a:t> </a:t>
            </a:r>
            <a:r>
              <a:rPr lang="ru-RU" sz="2000" b="1" dirty="0" err="1"/>
              <a:t>рівних</a:t>
            </a:r>
            <a:r>
              <a:rPr lang="ru-RU" sz="2000" b="1" dirty="0"/>
              <a:t> прав та </a:t>
            </a:r>
            <a:r>
              <a:rPr lang="ru-RU" sz="2000" b="1" dirty="0" err="1"/>
              <a:t>можливостей</a:t>
            </a:r>
            <a:r>
              <a:rPr lang="ru-RU" sz="2000" b="1" dirty="0"/>
              <a:t> </a:t>
            </a:r>
            <a:r>
              <a:rPr lang="ru-RU" sz="2000" b="1" dirty="0" err="1" smtClean="0"/>
              <a:t>жінок</a:t>
            </a:r>
            <a:r>
              <a:rPr lang="ru-RU" sz="2000" b="1" dirty="0" smtClean="0"/>
              <a:t> </a:t>
            </a:r>
            <a:r>
              <a:rPr lang="ru-RU" sz="2000" b="1" dirty="0"/>
              <a:t>і </a:t>
            </a:r>
            <a:r>
              <a:rPr lang="ru-RU" sz="2000" b="1" dirty="0" err="1" smtClean="0"/>
              <a:t>чоловіків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відповідно</a:t>
            </a:r>
            <a:r>
              <a:rPr lang="ru-RU" sz="2000" b="1" dirty="0" smtClean="0"/>
              <a:t> до Закону:</a:t>
            </a:r>
            <a:endParaRPr lang="ru-RU" sz="2000" b="1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-259369" y="5476917"/>
            <a:ext cx="2362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b="1" dirty="0" smtClean="0"/>
              <a:t>СТРУКТУРА ЗАКОНУ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32888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1257" y="336098"/>
            <a:ext cx="8621486" cy="13255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err="1"/>
              <a:t>Важливим</a:t>
            </a:r>
            <a:r>
              <a:rPr lang="ru-RU" sz="2400" b="1" dirty="0"/>
              <a:t> у </a:t>
            </a:r>
            <a:r>
              <a:rPr lang="ru-RU" sz="2400" b="1" dirty="0" err="1"/>
              <a:t>забезпеченні</a:t>
            </a:r>
            <a:r>
              <a:rPr lang="ru-RU" sz="2400" b="1" dirty="0"/>
              <a:t> принципу </a:t>
            </a:r>
            <a:r>
              <a:rPr lang="ru-RU" sz="2400" b="1" dirty="0" err="1"/>
              <a:t>гендерної</a:t>
            </a:r>
            <a:r>
              <a:rPr lang="ru-RU" sz="2400" b="1" dirty="0"/>
              <a:t> </a:t>
            </a:r>
            <a:r>
              <a:rPr lang="ru-RU" sz="2400" b="1" dirty="0" err="1"/>
              <a:t>рівності</a:t>
            </a:r>
            <a:r>
              <a:rPr lang="ru-RU" sz="2400" b="1" dirty="0"/>
              <a:t> є </a:t>
            </a:r>
            <a:r>
              <a:rPr lang="ru-RU" sz="2400" b="1" dirty="0" err="1"/>
              <a:t>правове</a:t>
            </a:r>
            <a:r>
              <a:rPr lang="ru-RU" sz="2400" b="1" dirty="0"/>
              <a:t> </a:t>
            </a:r>
            <a:r>
              <a:rPr lang="ru-RU" sz="2400" b="1" dirty="0" err="1"/>
              <a:t>врегулювання</a:t>
            </a:r>
            <a:r>
              <a:rPr lang="ru-RU" sz="2400" b="1" dirty="0"/>
              <a:t> </a:t>
            </a:r>
            <a:r>
              <a:rPr lang="ru-RU" sz="2400" b="1" dirty="0" err="1"/>
              <a:t>протидії</a:t>
            </a:r>
            <a:r>
              <a:rPr lang="ru-RU" sz="2400" b="1" dirty="0"/>
              <a:t> </a:t>
            </a:r>
            <a:r>
              <a:rPr lang="ru-RU" sz="2400" b="1" dirty="0" err="1"/>
              <a:t>дискримінації</a:t>
            </a:r>
            <a:r>
              <a:rPr lang="ru-RU" sz="2400" b="1" dirty="0"/>
              <a:t> за </a:t>
            </a:r>
            <a:r>
              <a:rPr lang="ru-RU" sz="2400" b="1" dirty="0" err="1"/>
              <a:t>ознакою</a:t>
            </a:r>
            <a:r>
              <a:rPr lang="ru-RU" sz="2400" b="1" dirty="0"/>
              <a:t> </a:t>
            </a:r>
            <a:r>
              <a:rPr lang="ru-RU" sz="2400" b="1" dirty="0" err="1" smtClean="0"/>
              <a:t>статі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здійснене</a:t>
            </a:r>
            <a:r>
              <a:rPr lang="ru-RU" sz="2400" b="1" dirty="0" smtClean="0"/>
              <a:t> в </a:t>
            </a:r>
            <a:r>
              <a:rPr lang="ru-RU" sz="2400" b="1" dirty="0" err="1" smtClean="0"/>
              <a:t>Законі</a:t>
            </a:r>
            <a:r>
              <a:rPr lang="ru-RU" sz="2400" b="1" dirty="0" smtClean="0"/>
              <a:t> </a:t>
            </a:r>
            <a:r>
              <a:rPr lang="ru-RU" sz="2400" b="1" dirty="0" err="1"/>
              <a:t>України</a:t>
            </a:r>
            <a:r>
              <a:rPr lang="ru-RU" sz="2400" b="1" dirty="0"/>
              <a:t> «Про засади </a:t>
            </a:r>
            <a:r>
              <a:rPr lang="ru-RU" sz="2400" b="1" dirty="0" err="1"/>
              <a:t>запобігання</a:t>
            </a:r>
            <a:r>
              <a:rPr lang="ru-RU" sz="2400" b="1" dirty="0"/>
              <a:t> та </a:t>
            </a:r>
            <a:r>
              <a:rPr lang="ru-RU" sz="2400" b="1" dirty="0" err="1"/>
              <a:t>протидії</a:t>
            </a:r>
            <a:r>
              <a:rPr lang="ru-RU" sz="2400" b="1" dirty="0"/>
              <a:t> </a:t>
            </a:r>
            <a:r>
              <a:rPr lang="ru-RU" sz="2400" b="1" dirty="0" err="1"/>
              <a:t>дискримінації</a:t>
            </a:r>
            <a:r>
              <a:rPr lang="ru-RU" sz="2400" b="1" dirty="0"/>
              <a:t> в </a:t>
            </a:r>
            <a:r>
              <a:rPr lang="ru-RU" sz="2400" b="1" dirty="0" err="1"/>
              <a:t>Україні</a:t>
            </a:r>
            <a:r>
              <a:rPr lang="ru-RU" sz="2400" b="1" dirty="0"/>
              <a:t>» </a:t>
            </a:r>
            <a:r>
              <a:rPr lang="ru-RU" sz="2400" b="1" dirty="0" err="1"/>
              <a:t>від</a:t>
            </a:r>
            <a:r>
              <a:rPr lang="ru-RU" sz="2400" b="1" dirty="0"/>
              <a:t> 06 </a:t>
            </a:r>
            <a:r>
              <a:rPr lang="ru-RU" sz="2400" b="1" dirty="0" err="1"/>
              <a:t>вересня</a:t>
            </a:r>
            <a:r>
              <a:rPr lang="ru-RU" sz="2400" b="1" dirty="0"/>
              <a:t> 2012 р.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2751913"/>
              </p:ext>
            </p:extLst>
          </p:nvPr>
        </p:nvGraphicFramePr>
        <p:xfrm>
          <a:off x="628650" y="1782501"/>
          <a:ext cx="7886700" cy="15122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562484927"/>
              </p:ext>
            </p:extLst>
          </p:nvPr>
        </p:nvGraphicFramePr>
        <p:xfrm>
          <a:off x="319315" y="3004457"/>
          <a:ext cx="8389258" cy="37301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873427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5851872"/>
              </p:ext>
            </p:extLst>
          </p:nvPr>
        </p:nvGraphicFramePr>
        <p:xfrm>
          <a:off x="1963964" y="1143453"/>
          <a:ext cx="6933293" cy="5184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919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4136" y="626383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/>
              <a:t>ПІДЗАКОННІ АКТИ У СФЕРІ ГЕНДЕРНОЇ РІВНОСТІ В МЕХАНІЗМІ ПРАВОВОГО РЕГУЛЮВАННЯ ГЕНДЕРНОЇ РІВНОСТІ В УКРАЇНІ</a:t>
            </a:r>
            <a:br>
              <a:rPr lang="ru-RU" sz="2800" b="1" dirty="0"/>
            </a:br>
            <a:endParaRPr lang="ru-RU" sz="40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4449875"/>
              </p:ext>
            </p:extLst>
          </p:nvPr>
        </p:nvGraphicFramePr>
        <p:xfrm>
          <a:off x="628650" y="1825624"/>
          <a:ext cx="7886700" cy="477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866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37960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Основними підзаконними НПА у цій сфері є: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8307" y="1230540"/>
            <a:ext cx="7886700" cy="4351338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/>
              <a:t>Стратегія</a:t>
            </a:r>
            <a:r>
              <a:rPr lang="ru-RU" dirty="0" smtClean="0"/>
              <a:t> </a:t>
            </a:r>
            <a:r>
              <a:rPr lang="ru-RU" dirty="0" err="1" smtClean="0"/>
              <a:t>сталого</a:t>
            </a:r>
            <a:r>
              <a:rPr lang="ru-RU" dirty="0" smtClean="0"/>
              <a:t> </a:t>
            </a:r>
            <a:r>
              <a:rPr lang="ru-RU" dirty="0" err="1"/>
              <a:t>розвитку</a:t>
            </a:r>
            <a:r>
              <a:rPr lang="ru-RU" dirty="0"/>
              <a:t> «</a:t>
            </a:r>
            <a:r>
              <a:rPr lang="ru-RU" dirty="0" err="1"/>
              <a:t>Україна</a:t>
            </a:r>
            <a:r>
              <a:rPr lang="ru-RU" dirty="0"/>
              <a:t> – 2020», </a:t>
            </a:r>
            <a:r>
              <a:rPr lang="ru-RU" dirty="0" err="1"/>
              <a:t>затверджену</a:t>
            </a:r>
            <a:r>
              <a:rPr lang="ru-RU" dirty="0"/>
              <a:t> Указом Президента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12 </a:t>
            </a:r>
            <a:r>
              <a:rPr lang="ru-RU" dirty="0" err="1"/>
              <a:t>січня</a:t>
            </a:r>
            <a:r>
              <a:rPr lang="ru-RU" dirty="0"/>
              <a:t> 2015 р. </a:t>
            </a:r>
            <a:endParaRPr lang="ru-RU" dirty="0" smtClean="0"/>
          </a:p>
          <a:p>
            <a:r>
              <a:rPr lang="ru-RU" dirty="0" err="1" smtClean="0"/>
              <a:t>Національна</a:t>
            </a:r>
            <a:r>
              <a:rPr lang="ru-RU" dirty="0" smtClean="0"/>
              <a:t> </a:t>
            </a:r>
            <a:r>
              <a:rPr lang="ru-RU" dirty="0" err="1"/>
              <a:t>стратегія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, </a:t>
            </a:r>
            <a:r>
              <a:rPr lang="ru-RU" dirty="0" err="1"/>
              <a:t>затверджена</a:t>
            </a:r>
            <a:r>
              <a:rPr lang="ru-RU" dirty="0"/>
              <a:t> Указом Президента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25 </a:t>
            </a:r>
            <a:r>
              <a:rPr lang="ru-RU" dirty="0" err="1"/>
              <a:t>серпня</a:t>
            </a:r>
            <a:r>
              <a:rPr lang="ru-RU" dirty="0"/>
              <a:t> 2015 </a:t>
            </a:r>
            <a:r>
              <a:rPr lang="ru-RU" dirty="0" smtClean="0"/>
              <a:t>р. </a:t>
            </a:r>
          </a:p>
          <a:p>
            <a:r>
              <a:rPr lang="ru-RU" dirty="0" smtClean="0"/>
              <a:t>План </a:t>
            </a:r>
            <a:r>
              <a:rPr lang="ru-RU" dirty="0" err="1"/>
              <a:t>дій</a:t>
            </a:r>
            <a:r>
              <a:rPr lang="ru-RU" dirty="0"/>
              <a:t> з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 на </a:t>
            </a:r>
            <a:r>
              <a:rPr lang="ru-RU" dirty="0" err="1"/>
              <a:t>період</a:t>
            </a:r>
            <a:r>
              <a:rPr lang="ru-RU" dirty="0"/>
              <a:t> до 2020 року </a:t>
            </a:r>
            <a:r>
              <a:rPr lang="ru-RU" dirty="0" err="1"/>
              <a:t>від</a:t>
            </a:r>
            <a:r>
              <a:rPr lang="ru-RU" dirty="0"/>
              <a:t> 23 листопада 2018 р</a:t>
            </a:r>
            <a:r>
              <a:rPr lang="ru-RU" dirty="0" smtClean="0"/>
              <a:t>.</a:t>
            </a:r>
          </a:p>
          <a:p>
            <a:r>
              <a:rPr lang="ru-RU" dirty="0" err="1"/>
              <a:t>Національний</a:t>
            </a:r>
            <a:r>
              <a:rPr lang="ru-RU" dirty="0"/>
              <a:t> план </a:t>
            </a:r>
            <a:r>
              <a:rPr lang="ru-RU" dirty="0" err="1"/>
              <a:t>дій</a:t>
            </a:r>
            <a:r>
              <a:rPr lang="ru-RU" dirty="0"/>
              <a:t> з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Резолюції</a:t>
            </a:r>
            <a:r>
              <a:rPr lang="ru-RU" dirty="0"/>
              <a:t> Ради </a:t>
            </a:r>
            <a:r>
              <a:rPr lang="ru-RU" dirty="0" err="1"/>
              <a:t>Безпеки</a:t>
            </a:r>
            <a:r>
              <a:rPr lang="ru-RU" dirty="0"/>
              <a:t> ООН 1325 «</a:t>
            </a:r>
            <a:r>
              <a:rPr lang="ru-RU" dirty="0" err="1"/>
              <a:t>Жінки</a:t>
            </a:r>
            <a:r>
              <a:rPr lang="ru-RU" dirty="0"/>
              <a:t>, мир, </a:t>
            </a:r>
            <a:r>
              <a:rPr lang="ru-RU" dirty="0" err="1"/>
              <a:t>безпека</a:t>
            </a:r>
            <a:r>
              <a:rPr lang="ru-RU" dirty="0"/>
              <a:t>» на </a:t>
            </a:r>
            <a:r>
              <a:rPr lang="ru-RU" dirty="0" err="1"/>
              <a:t>період</a:t>
            </a:r>
            <a:r>
              <a:rPr lang="ru-RU" dirty="0"/>
              <a:t> до 2020 року </a:t>
            </a:r>
            <a:r>
              <a:rPr lang="ru-RU" dirty="0" err="1"/>
              <a:t>від</a:t>
            </a:r>
            <a:r>
              <a:rPr lang="ru-RU" dirty="0"/>
              <a:t> 24 лютого 2016 р. </a:t>
            </a:r>
          </a:p>
          <a:p>
            <a:r>
              <a:rPr lang="ru-RU" dirty="0" err="1"/>
              <a:t>Державна</a:t>
            </a:r>
            <a:r>
              <a:rPr lang="ru-RU" dirty="0"/>
              <a:t> </a:t>
            </a:r>
            <a:r>
              <a:rPr lang="ru-RU" dirty="0" err="1"/>
              <a:t>соціальна</a:t>
            </a:r>
            <a:r>
              <a:rPr lang="ru-RU" dirty="0"/>
              <a:t> </a:t>
            </a:r>
            <a:r>
              <a:rPr lang="ru-RU" dirty="0" err="1"/>
              <a:t>програма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рівних</a:t>
            </a:r>
            <a:r>
              <a:rPr lang="ru-RU" dirty="0"/>
              <a:t> прав та </a:t>
            </a:r>
            <a:r>
              <a:rPr lang="ru-RU" dirty="0" err="1"/>
              <a:t>можливостей</a:t>
            </a:r>
            <a:r>
              <a:rPr lang="ru-RU" dirty="0"/>
              <a:t> </a:t>
            </a:r>
            <a:r>
              <a:rPr lang="ru-RU" dirty="0" err="1"/>
              <a:t>жінок</a:t>
            </a:r>
            <a:r>
              <a:rPr lang="ru-RU" dirty="0"/>
              <a:t> і </a:t>
            </a:r>
            <a:r>
              <a:rPr lang="ru-RU" dirty="0" err="1"/>
              <a:t>чоловіків</a:t>
            </a:r>
            <a:r>
              <a:rPr lang="ru-RU" dirty="0"/>
              <a:t> на </a:t>
            </a:r>
            <a:r>
              <a:rPr lang="ru-RU" dirty="0" err="1"/>
              <a:t>період</a:t>
            </a:r>
            <a:r>
              <a:rPr lang="ru-RU" dirty="0"/>
              <a:t> до 2021 року </a:t>
            </a:r>
            <a:r>
              <a:rPr lang="ru-RU" dirty="0" err="1"/>
              <a:t>від</a:t>
            </a:r>
            <a:r>
              <a:rPr lang="ru-RU" dirty="0"/>
              <a:t> 11 </a:t>
            </a:r>
            <a:r>
              <a:rPr lang="ru-RU" dirty="0" err="1"/>
              <a:t>квітня</a:t>
            </a:r>
            <a:r>
              <a:rPr lang="ru-RU" dirty="0"/>
              <a:t> 2018 р. </a:t>
            </a:r>
            <a:r>
              <a:rPr lang="ru-RU" dirty="0" err="1"/>
              <a:t>затверджена</a:t>
            </a:r>
            <a:r>
              <a:rPr lang="ru-RU" dirty="0"/>
              <a:t> на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r>
              <a:rPr lang="ru-RU" dirty="0" err="1"/>
              <a:t>гендерної</a:t>
            </a:r>
            <a:r>
              <a:rPr lang="ru-RU" dirty="0"/>
              <a:t> </a:t>
            </a:r>
            <a:r>
              <a:rPr lang="ru-RU" dirty="0" err="1"/>
              <a:t>рівності</a:t>
            </a:r>
            <a:r>
              <a:rPr lang="ru-RU" dirty="0"/>
              <a:t> Ради </a:t>
            </a:r>
            <a:r>
              <a:rPr lang="ru-RU" dirty="0" err="1"/>
              <a:t>Європи</a:t>
            </a:r>
            <a:r>
              <a:rPr lang="ru-RU" dirty="0"/>
              <a:t> на 2018-2023 роки. </a:t>
            </a:r>
            <a:endParaRPr lang="ru-RU" dirty="0" smtClean="0"/>
          </a:p>
          <a:p>
            <a:r>
              <a:rPr lang="ru-RU" dirty="0" smtClean="0"/>
              <a:t>Постанова </a:t>
            </a:r>
            <a:r>
              <a:rPr lang="ru-RU" dirty="0" err="1"/>
              <a:t>Кабінету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проведення</a:t>
            </a:r>
            <a:r>
              <a:rPr lang="ru-RU" dirty="0"/>
              <a:t> гендерно-</a:t>
            </a:r>
            <a:r>
              <a:rPr lang="ru-RU" dirty="0" err="1"/>
              <a:t>правової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» </a:t>
            </a:r>
            <a:r>
              <a:rPr lang="ru-RU" dirty="0" err="1"/>
              <a:t>від</a:t>
            </a:r>
            <a:r>
              <a:rPr lang="ru-RU" dirty="0"/>
              <a:t> 12 </a:t>
            </a:r>
            <a:r>
              <a:rPr lang="ru-RU" dirty="0" err="1"/>
              <a:t>квітня</a:t>
            </a:r>
            <a:r>
              <a:rPr lang="ru-RU" dirty="0"/>
              <a:t> 2006 р., </a:t>
            </a:r>
            <a:r>
              <a:rPr lang="ru-RU" dirty="0" err="1" smtClean="0"/>
              <a:t>Інструкція</a:t>
            </a:r>
            <a:r>
              <a:rPr lang="ru-RU" dirty="0" smtClean="0"/>
              <a:t> з </a:t>
            </a:r>
            <a:r>
              <a:rPr lang="ru-RU" dirty="0" err="1"/>
              <a:t>проведення</a:t>
            </a:r>
            <a:r>
              <a:rPr lang="ru-RU" dirty="0"/>
              <a:t> гендерно-</a:t>
            </a:r>
            <a:r>
              <a:rPr lang="ru-RU" dirty="0" err="1"/>
              <a:t>правової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12 </a:t>
            </a:r>
            <a:r>
              <a:rPr lang="ru-RU" dirty="0" err="1"/>
              <a:t>травня</a:t>
            </a:r>
            <a:r>
              <a:rPr lang="ru-RU" dirty="0"/>
              <a:t> 2006 р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730363461"/>
              </p:ext>
            </p:extLst>
          </p:nvPr>
        </p:nvGraphicFramePr>
        <p:xfrm>
          <a:off x="921657" y="5425665"/>
          <a:ext cx="7873999" cy="120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490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327181" y="911866"/>
            <a:ext cx="3276753" cy="1381155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ВІДОМЧІ АКТИ ІЗ ЗАБЕЗПЕЧЕННЯ </a:t>
            </a:r>
            <a:r>
              <a:rPr lang="uk-UA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uk-UA" sz="2800" b="1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ЕНДЕРНОЇ РІВНОСТІ МВС</a:t>
            </a:r>
            <a:endParaRPr lang="uk-UA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17"/>
          <p:cNvSpPr/>
          <p:nvPr/>
        </p:nvSpPr>
        <p:spPr>
          <a:xfrm>
            <a:off x="3582948" y="822994"/>
            <a:ext cx="62543" cy="4803278"/>
          </a:xfrm>
          <a:custGeom>
            <a:avLst/>
            <a:gdLst/>
            <a:ahLst/>
            <a:cxnLst/>
            <a:rect l="l" t="t" r="r" b="b"/>
            <a:pathLst>
              <a:path h="6193790">
                <a:moveTo>
                  <a:pt x="0" y="6193409"/>
                </a:moveTo>
                <a:lnTo>
                  <a:pt x="0" y="0"/>
                </a:lnTo>
              </a:path>
            </a:pathLst>
          </a:custGeom>
          <a:ln w="28575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922642" y="623877"/>
            <a:ext cx="524582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Стратегія</a:t>
            </a:r>
            <a:r>
              <a:rPr lang="ru-RU" sz="2000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розвитку</a:t>
            </a:r>
            <a:r>
              <a:rPr lang="ru-RU" sz="2000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 Black" panose="020B0A04020102020204" pitchFamily="34" charset="0"/>
                <a:cs typeface="Arial" panose="020B0604020202020204" pitchFamily="34" charset="0"/>
              </a:rPr>
              <a:t>системи</a:t>
            </a:r>
            <a:r>
              <a:rPr lang="ru-RU" sz="2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 Black" panose="020B0A04020102020204" pitchFamily="34" charset="0"/>
                <a:cs typeface="Arial" panose="020B0604020202020204" pitchFamily="34" charset="0"/>
              </a:rPr>
              <a:t>Міністерства</a:t>
            </a:r>
            <a:r>
              <a:rPr lang="ru-RU" sz="2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 Black" panose="020B0A04020102020204" pitchFamily="34" charset="0"/>
                <a:cs typeface="Arial" panose="020B0604020202020204" pitchFamily="34" charset="0"/>
              </a:rPr>
              <a:t>внутрішніх</a:t>
            </a:r>
            <a:r>
              <a:rPr lang="ru-RU" sz="2000" dirty="0">
                <a:latin typeface="Arial Black" panose="020B0A04020102020204" pitchFamily="34" charset="0"/>
                <a:cs typeface="Arial" panose="020B0604020202020204" pitchFamily="34" charset="0"/>
              </a:rPr>
              <a:t> справ </a:t>
            </a:r>
            <a:r>
              <a:rPr lang="ru-RU" sz="2000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України</a:t>
            </a:r>
            <a:r>
              <a:rPr lang="ru-RU" sz="2000" dirty="0" smtClean="0">
                <a:latin typeface="Arial Black" panose="020B0A04020102020204" pitchFamily="34" charset="0"/>
                <a:cs typeface="Arial" panose="020B0604020202020204" pitchFamily="34" charset="0"/>
              </a:rPr>
              <a:t> до </a:t>
            </a:r>
            <a:r>
              <a:rPr lang="ru-RU" sz="2000" dirty="0">
                <a:latin typeface="Arial Black" panose="020B0A04020102020204" pitchFamily="34" charset="0"/>
                <a:cs typeface="Arial" panose="020B0604020202020204" pitchFamily="34" charset="0"/>
              </a:rPr>
              <a:t>2020 року</a:t>
            </a:r>
            <a:endParaRPr lang="uk-UA" sz="20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922642" y="1916583"/>
            <a:ext cx="4853936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sz="2000" b="1" dirty="0"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План заходів Міністерства внутрішніх справ України щодо </a:t>
            </a:r>
            <a:r>
              <a:rPr lang="uk-UA" sz="2000" b="1" dirty="0" smtClean="0"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виконання</a:t>
            </a:r>
            <a:r>
              <a:rPr lang="uk-UA" sz="1200" dirty="0" smtClean="0"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b="1" dirty="0" smtClean="0"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Національного </a:t>
            </a:r>
            <a:r>
              <a:rPr lang="uk-UA" sz="2000" b="1" dirty="0"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плану дій з виконання резолюції Ради Безпеки ООН 1325 «Жінки, мир, безпека» на період до 2020 року</a:t>
            </a:r>
            <a:endParaRPr lang="uk-UA" sz="1200" dirty="0">
              <a:latin typeface="Arial Black" panose="020B0A040201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uk-UA" sz="2400" dirty="0"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uk-UA" sz="1400" dirty="0">
              <a:effectLst/>
              <a:latin typeface="Arial Black" panose="020B0A040201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57789" y="4425098"/>
            <a:ext cx="49755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Положення про </a:t>
            </a:r>
            <a:r>
              <a:rPr lang="ru-RU" sz="20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відділ</a:t>
            </a:r>
            <a:r>
              <a:rPr lang="ru-RU" sz="20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з </a:t>
            </a:r>
            <a:r>
              <a:rPr lang="ru-RU" sz="20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питань</a:t>
            </a:r>
            <a:r>
              <a:rPr lang="ru-RU" sz="20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дотримання</a:t>
            </a:r>
            <a:r>
              <a:rPr lang="ru-RU" sz="20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гендерної</a:t>
            </a:r>
            <a:r>
              <a:rPr lang="ru-RU" sz="20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рівності</a:t>
            </a:r>
            <a:r>
              <a:rPr lang="ru-RU" sz="20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МВС</a:t>
            </a: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057" y="2717665"/>
            <a:ext cx="2423885" cy="2235697"/>
          </a:xfrm>
          <a:prstGeom prst="rect">
            <a:avLst/>
          </a:prstGeom>
        </p:spPr>
      </p:pic>
      <p:sp>
        <p:nvSpPr>
          <p:cNvPr id="19" name="Блок-схема: узел 18"/>
          <p:cNvSpPr/>
          <p:nvPr/>
        </p:nvSpPr>
        <p:spPr>
          <a:xfrm>
            <a:off x="3695106" y="3211437"/>
            <a:ext cx="140531" cy="187758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Блок-схема: узел 19"/>
          <p:cNvSpPr/>
          <p:nvPr/>
        </p:nvSpPr>
        <p:spPr>
          <a:xfrm>
            <a:off x="3772874" y="4746636"/>
            <a:ext cx="145952" cy="186294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1" name="Блок-схема: узел 20"/>
          <p:cNvSpPr/>
          <p:nvPr/>
        </p:nvSpPr>
        <p:spPr>
          <a:xfrm>
            <a:off x="3721462" y="1265526"/>
            <a:ext cx="119511" cy="159417"/>
          </a:xfrm>
          <a:prstGeom prst="flowChartConnecto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598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07331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/>
              <a:t>ВИСНОВКИ З </a:t>
            </a:r>
            <a:r>
              <a:rPr lang="ru-RU" sz="3200" b="1" dirty="0" smtClean="0"/>
              <a:t>ТЕМИ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5449" y="867682"/>
            <a:ext cx="8471807" cy="5620204"/>
          </a:xfrm>
        </p:spPr>
        <p:txBody>
          <a:bodyPr>
            <a:normAutofit fontScale="62500" lnSpcReduction="20000"/>
          </a:bodyPr>
          <a:lstStyle/>
          <a:p>
            <a:pPr marL="514350" indent="-514350" algn="just">
              <a:buAutoNum type="arabicPeriod"/>
            </a:pPr>
            <a:r>
              <a:rPr lang="ru-RU" sz="3400" dirty="0" smtClean="0"/>
              <a:t>Нормативно-</a:t>
            </a:r>
            <a:r>
              <a:rPr lang="ru-RU" sz="3400" dirty="0" err="1" smtClean="0"/>
              <a:t>правові</a:t>
            </a:r>
            <a:r>
              <a:rPr lang="ru-RU" sz="3400" dirty="0" smtClean="0"/>
              <a:t> </a:t>
            </a:r>
            <a:r>
              <a:rPr lang="ru-RU" sz="3400" dirty="0"/>
              <a:t>засади </a:t>
            </a:r>
            <a:r>
              <a:rPr lang="ru-RU" sz="3400" dirty="0" err="1"/>
              <a:t>забезпечення</a:t>
            </a:r>
            <a:r>
              <a:rPr lang="ru-RU" sz="3400" dirty="0"/>
              <a:t> принципу </a:t>
            </a:r>
            <a:r>
              <a:rPr lang="ru-RU" sz="3400" dirty="0" err="1"/>
              <a:t>гендерної</a:t>
            </a:r>
            <a:r>
              <a:rPr lang="ru-RU" sz="3400" dirty="0"/>
              <a:t> </a:t>
            </a:r>
            <a:r>
              <a:rPr lang="ru-RU" sz="3400" dirty="0" err="1"/>
              <a:t>рівності</a:t>
            </a:r>
            <a:r>
              <a:rPr lang="ru-RU" sz="3400" dirty="0"/>
              <a:t> є </a:t>
            </a:r>
            <a:r>
              <a:rPr lang="ru-RU" sz="3400" dirty="0" err="1"/>
              <a:t>багаторівневими</a:t>
            </a:r>
            <a:r>
              <a:rPr lang="ru-RU" sz="3400" dirty="0"/>
              <a:t>. Вони представлена низкою нормативно-</a:t>
            </a:r>
            <a:r>
              <a:rPr lang="ru-RU" sz="3400" dirty="0" err="1"/>
              <a:t>правових</a:t>
            </a:r>
            <a:r>
              <a:rPr lang="ru-RU" sz="3400" dirty="0"/>
              <a:t> </a:t>
            </a:r>
            <a:r>
              <a:rPr lang="ru-RU" sz="3400" dirty="0" err="1"/>
              <a:t>актів</a:t>
            </a:r>
            <a:r>
              <a:rPr lang="ru-RU" sz="3400" dirty="0"/>
              <a:t>, </a:t>
            </a:r>
            <a:r>
              <a:rPr lang="ru-RU" sz="3400" dirty="0" err="1"/>
              <a:t>які</a:t>
            </a:r>
            <a:r>
              <a:rPr lang="ru-RU" sz="3400" dirty="0"/>
              <a:t> за </a:t>
            </a:r>
            <a:r>
              <a:rPr lang="ru-RU" sz="3400" dirty="0" err="1"/>
              <a:t>юридичною</a:t>
            </a:r>
            <a:r>
              <a:rPr lang="ru-RU" sz="3400" dirty="0"/>
              <a:t> силою </a:t>
            </a:r>
            <a:r>
              <a:rPr lang="ru-RU" sz="3400" dirty="0" err="1"/>
              <a:t>поділяються</a:t>
            </a:r>
            <a:r>
              <a:rPr lang="ru-RU" sz="3400" dirty="0"/>
              <a:t> на три </a:t>
            </a:r>
            <a:r>
              <a:rPr lang="ru-RU" sz="3400" dirty="0" err="1"/>
              <a:t>рівні</a:t>
            </a:r>
            <a:r>
              <a:rPr lang="ru-RU" sz="3400" dirty="0"/>
              <a:t>: 1) </a:t>
            </a:r>
            <a:r>
              <a:rPr lang="ru-RU" sz="3400" dirty="0" err="1"/>
              <a:t>закони</a:t>
            </a:r>
            <a:r>
              <a:rPr lang="ru-RU" sz="3400" dirty="0"/>
              <a:t> </a:t>
            </a:r>
            <a:r>
              <a:rPr lang="ru-RU" sz="3400" dirty="0" err="1"/>
              <a:t>України</a:t>
            </a:r>
            <a:r>
              <a:rPr lang="ru-RU" sz="3400" dirty="0"/>
              <a:t> – </a:t>
            </a:r>
            <a:r>
              <a:rPr lang="ru-RU" sz="3400" dirty="0" err="1"/>
              <a:t>Конституція</a:t>
            </a:r>
            <a:r>
              <a:rPr lang="ru-RU" sz="3400" dirty="0"/>
              <a:t> </a:t>
            </a:r>
            <a:r>
              <a:rPr lang="ru-RU" sz="3400" dirty="0" err="1"/>
              <a:t>України</a:t>
            </a:r>
            <a:r>
              <a:rPr lang="ru-RU" sz="3400" dirty="0"/>
              <a:t> (</a:t>
            </a:r>
            <a:r>
              <a:rPr lang="ru-RU" sz="3400" dirty="0" err="1"/>
              <a:t>встановлює</a:t>
            </a:r>
            <a:r>
              <a:rPr lang="ru-RU" sz="3400" dirty="0"/>
              <a:t> </a:t>
            </a:r>
            <a:r>
              <a:rPr lang="ru-RU" sz="3400" dirty="0" err="1"/>
              <a:t>основоположні</a:t>
            </a:r>
            <a:r>
              <a:rPr lang="ru-RU" sz="3400" dirty="0"/>
              <a:t> засади </a:t>
            </a:r>
            <a:r>
              <a:rPr lang="ru-RU" sz="3400" dirty="0" err="1"/>
              <a:t>рівності</a:t>
            </a:r>
            <a:r>
              <a:rPr lang="ru-RU" sz="3400" dirty="0"/>
              <a:t> </a:t>
            </a:r>
            <a:r>
              <a:rPr lang="ru-RU" sz="3400" dirty="0" err="1"/>
              <a:t>чоловіків</a:t>
            </a:r>
            <a:r>
              <a:rPr lang="ru-RU" sz="3400" dirty="0"/>
              <a:t> і </a:t>
            </a:r>
            <a:r>
              <a:rPr lang="ru-RU" sz="3400" dirty="0" err="1"/>
              <a:t>жінок</a:t>
            </a:r>
            <a:r>
              <a:rPr lang="ru-RU" sz="3400" dirty="0"/>
              <a:t> в </a:t>
            </a:r>
            <a:r>
              <a:rPr lang="ru-RU" sz="3400" dirty="0" err="1"/>
              <a:t>окремих</a:t>
            </a:r>
            <a:r>
              <a:rPr lang="ru-RU" sz="3400" dirty="0"/>
              <a:t> </a:t>
            </a:r>
            <a:r>
              <a:rPr lang="ru-RU" sz="3400" dirty="0" err="1"/>
              <a:t>статтях</a:t>
            </a:r>
            <a:r>
              <a:rPr lang="ru-RU" sz="3400" dirty="0"/>
              <a:t>), </a:t>
            </a:r>
            <a:r>
              <a:rPr lang="ru-RU" sz="3400" dirty="0" err="1"/>
              <a:t>конституційні</a:t>
            </a:r>
            <a:r>
              <a:rPr lang="ru-RU" sz="3400" dirty="0"/>
              <a:t>, </a:t>
            </a:r>
            <a:r>
              <a:rPr lang="ru-RU" sz="3400" dirty="0" err="1"/>
              <a:t>органічні</a:t>
            </a:r>
            <a:r>
              <a:rPr lang="ru-RU" sz="3400" dirty="0"/>
              <a:t> та </a:t>
            </a:r>
            <a:r>
              <a:rPr lang="ru-RU" sz="3400" dirty="0" err="1"/>
              <a:t>звичайні</a:t>
            </a:r>
            <a:r>
              <a:rPr lang="ru-RU" sz="3400" dirty="0"/>
              <a:t> </a:t>
            </a:r>
            <a:r>
              <a:rPr lang="ru-RU" sz="3400" dirty="0" err="1"/>
              <a:t>закони</a:t>
            </a:r>
            <a:r>
              <a:rPr lang="ru-RU" sz="3400" dirty="0"/>
              <a:t>, </a:t>
            </a:r>
            <a:r>
              <a:rPr lang="ru-RU" sz="3400" dirty="0" err="1"/>
              <a:t>що</a:t>
            </a:r>
            <a:r>
              <a:rPr lang="ru-RU" sz="3400" dirty="0"/>
              <a:t> </a:t>
            </a:r>
            <a:r>
              <a:rPr lang="ru-RU" sz="3400" dirty="0" err="1"/>
              <a:t>діють</a:t>
            </a:r>
            <a:r>
              <a:rPr lang="ru-RU" sz="3400" dirty="0"/>
              <a:t> в </a:t>
            </a:r>
            <a:r>
              <a:rPr lang="ru-RU" sz="3400" dirty="0" err="1"/>
              <a:t>різних</a:t>
            </a:r>
            <a:r>
              <a:rPr lang="ru-RU" sz="3400" dirty="0"/>
              <a:t> </a:t>
            </a:r>
            <a:r>
              <a:rPr lang="ru-RU" sz="3400" dirty="0" err="1"/>
              <a:t>галузях</a:t>
            </a:r>
            <a:r>
              <a:rPr lang="ru-RU" sz="3400" dirty="0"/>
              <a:t> </a:t>
            </a:r>
            <a:r>
              <a:rPr lang="ru-RU" sz="3400" dirty="0" err="1"/>
              <a:t>законодавства</a:t>
            </a:r>
            <a:r>
              <a:rPr lang="ru-RU" sz="3400" dirty="0"/>
              <a:t>, </a:t>
            </a:r>
            <a:r>
              <a:rPr lang="ru-RU" sz="3400" dirty="0" err="1"/>
              <a:t>зокрема</a:t>
            </a:r>
            <a:r>
              <a:rPr lang="ru-RU" sz="3400" dirty="0"/>
              <a:t> </a:t>
            </a:r>
            <a:r>
              <a:rPr lang="ru-RU" sz="3400" dirty="0" err="1"/>
              <a:t>конституційного</a:t>
            </a:r>
            <a:r>
              <a:rPr lang="ru-RU" sz="3400" dirty="0"/>
              <a:t>, </a:t>
            </a:r>
            <a:r>
              <a:rPr lang="ru-RU" sz="3400" dirty="0" err="1"/>
              <a:t>адміністративного</a:t>
            </a:r>
            <a:r>
              <a:rPr lang="ru-RU" sz="3400" dirty="0"/>
              <a:t>, </a:t>
            </a:r>
            <a:r>
              <a:rPr lang="ru-RU" sz="3400" dirty="0" err="1"/>
              <a:t>кримінального</a:t>
            </a:r>
            <a:r>
              <a:rPr lang="ru-RU" sz="3400" dirty="0"/>
              <a:t>, </a:t>
            </a:r>
            <a:r>
              <a:rPr lang="ru-RU" sz="3400" dirty="0" err="1"/>
              <a:t>цивільного</a:t>
            </a:r>
            <a:r>
              <a:rPr lang="ru-RU" sz="3400" dirty="0"/>
              <a:t>, трудового, </a:t>
            </a:r>
            <a:r>
              <a:rPr lang="ru-RU" sz="3400" dirty="0" err="1"/>
              <a:t>сімейного</a:t>
            </a:r>
            <a:r>
              <a:rPr lang="ru-RU" sz="3400" dirty="0"/>
              <a:t>, </a:t>
            </a:r>
            <a:r>
              <a:rPr lang="ru-RU" sz="3400" dirty="0" err="1"/>
              <a:t>соціального</a:t>
            </a:r>
            <a:r>
              <a:rPr lang="ru-RU" sz="3400" dirty="0"/>
              <a:t>, </a:t>
            </a:r>
            <a:r>
              <a:rPr lang="ru-RU" sz="3400" dirty="0" err="1"/>
              <a:t>медичного</a:t>
            </a:r>
            <a:r>
              <a:rPr lang="ru-RU" sz="3400" dirty="0"/>
              <a:t>, </a:t>
            </a:r>
            <a:r>
              <a:rPr lang="ru-RU" sz="3400" dirty="0" err="1"/>
              <a:t>інформаційного</a:t>
            </a:r>
            <a:r>
              <a:rPr lang="ru-RU" sz="3400" dirty="0"/>
              <a:t> та </a:t>
            </a:r>
            <a:r>
              <a:rPr lang="ru-RU" sz="3400" dirty="0" err="1"/>
              <a:t>ін</a:t>
            </a:r>
            <a:r>
              <a:rPr lang="ru-RU" sz="3400" dirty="0"/>
              <a:t>.); 2) </a:t>
            </a:r>
            <a:r>
              <a:rPr lang="ru-RU" sz="3400" dirty="0" err="1"/>
              <a:t>підзаконні</a:t>
            </a:r>
            <a:r>
              <a:rPr lang="ru-RU" sz="3400" dirty="0"/>
              <a:t> нормативно-</a:t>
            </a:r>
            <a:r>
              <a:rPr lang="ru-RU" sz="3400" dirty="0" err="1"/>
              <a:t>правові</a:t>
            </a:r>
            <a:r>
              <a:rPr lang="ru-RU" sz="3400" dirty="0"/>
              <a:t> </a:t>
            </a:r>
            <a:r>
              <a:rPr lang="ru-RU" sz="3400" dirty="0" err="1"/>
              <a:t>акти</a:t>
            </a:r>
            <a:r>
              <a:rPr lang="ru-RU" sz="3400" dirty="0"/>
              <a:t> (постанови </a:t>
            </a:r>
            <a:r>
              <a:rPr lang="ru-RU" sz="3400" dirty="0" err="1"/>
              <a:t>Верховної</a:t>
            </a:r>
            <a:r>
              <a:rPr lang="ru-RU" sz="3400" dirty="0"/>
              <a:t> Ради </a:t>
            </a:r>
            <a:r>
              <a:rPr lang="ru-RU" sz="3400" dirty="0" err="1"/>
              <a:t>України</a:t>
            </a:r>
            <a:r>
              <a:rPr lang="ru-RU" sz="3400" dirty="0"/>
              <a:t>; </a:t>
            </a:r>
            <a:r>
              <a:rPr lang="ru-RU" sz="3400" dirty="0" err="1"/>
              <a:t>стратегії</a:t>
            </a:r>
            <a:r>
              <a:rPr lang="ru-RU" sz="3400" dirty="0"/>
              <a:t>, </a:t>
            </a:r>
            <a:r>
              <a:rPr lang="ru-RU" sz="3400" dirty="0" err="1"/>
              <a:t>затверджені</a:t>
            </a:r>
            <a:r>
              <a:rPr lang="ru-RU" sz="3400" dirty="0"/>
              <a:t> Президентом </a:t>
            </a:r>
            <a:r>
              <a:rPr lang="ru-RU" sz="3400" dirty="0" err="1"/>
              <a:t>України</a:t>
            </a:r>
            <a:r>
              <a:rPr lang="ru-RU" sz="3400" dirty="0"/>
              <a:t>; </a:t>
            </a:r>
            <a:r>
              <a:rPr lang="ru-RU" sz="3400" dirty="0" err="1"/>
              <a:t>плани</a:t>
            </a:r>
            <a:r>
              <a:rPr lang="ru-RU" sz="3400" dirty="0"/>
              <a:t>, </a:t>
            </a:r>
            <a:r>
              <a:rPr lang="ru-RU" sz="3400" dirty="0" err="1"/>
              <a:t>схвалені</a:t>
            </a:r>
            <a:r>
              <a:rPr lang="ru-RU" sz="3400" dirty="0"/>
              <a:t> </a:t>
            </a:r>
            <a:r>
              <a:rPr lang="ru-RU" sz="3400" dirty="0" err="1"/>
              <a:t>Кабінетом</a:t>
            </a:r>
            <a:r>
              <a:rPr lang="ru-RU" sz="3400" dirty="0"/>
              <a:t> </a:t>
            </a:r>
            <a:r>
              <a:rPr lang="ru-RU" sz="3400" dirty="0" err="1"/>
              <a:t>Міністрів</a:t>
            </a:r>
            <a:r>
              <a:rPr lang="ru-RU" sz="3400" dirty="0"/>
              <a:t> </a:t>
            </a:r>
            <a:r>
              <a:rPr lang="ru-RU" sz="3400" dirty="0" err="1"/>
              <a:t>України</a:t>
            </a:r>
            <a:r>
              <a:rPr lang="ru-RU" sz="3400" dirty="0"/>
              <a:t>, </a:t>
            </a:r>
            <a:r>
              <a:rPr lang="ru-RU" sz="3400" dirty="0" err="1"/>
              <a:t>міністерствами</a:t>
            </a:r>
            <a:r>
              <a:rPr lang="ru-RU" sz="3400" dirty="0"/>
              <a:t>, </a:t>
            </a:r>
            <a:r>
              <a:rPr lang="ru-RU" sz="3400" dirty="0" err="1"/>
              <a:t>іншими</a:t>
            </a:r>
            <a:r>
              <a:rPr lang="ru-RU" sz="3400" dirty="0"/>
              <a:t> ЦОВВ на </a:t>
            </a:r>
            <a:r>
              <a:rPr lang="ru-RU" sz="3400" dirty="0" err="1"/>
              <a:t>виконання</a:t>
            </a:r>
            <a:r>
              <a:rPr lang="ru-RU" sz="3400" dirty="0"/>
              <a:t> </a:t>
            </a:r>
            <a:r>
              <a:rPr lang="ru-RU" sz="3400" dirty="0" err="1"/>
              <a:t>міжнародних</a:t>
            </a:r>
            <a:r>
              <a:rPr lang="ru-RU" sz="3400" dirty="0"/>
              <a:t> </a:t>
            </a:r>
            <a:r>
              <a:rPr lang="ru-RU" sz="3400" dirty="0" err="1"/>
              <a:t>гендерних</a:t>
            </a:r>
            <a:r>
              <a:rPr lang="ru-RU" sz="3400" dirty="0"/>
              <a:t> </a:t>
            </a:r>
            <a:r>
              <a:rPr lang="ru-RU" sz="3400" dirty="0" err="1"/>
              <a:t>стратегій</a:t>
            </a:r>
            <a:r>
              <a:rPr lang="ru-RU" sz="3400" dirty="0"/>
              <a:t>; </a:t>
            </a:r>
            <a:r>
              <a:rPr lang="ru-RU" sz="3400" dirty="0" err="1"/>
              <a:t>програми</a:t>
            </a:r>
            <a:r>
              <a:rPr lang="ru-RU" sz="3400" dirty="0"/>
              <a:t> та </a:t>
            </a:r>
            <a:r>
              <a:rPr lang="ru-RU" sz="3400" dirty="0" err="1"/>
              <a:t>плани</a:t>
            </a:r>
            <a:r>
              <a:rPr lang="ru-RU" sz="3400" dirty="0"/>
              <a:t> </a:t>
            </a:r>
            <a:r>
              <a:rPr lang="ru-RU" sz="3400" dirty="0" err="1"/>
              <a:t>місцевих</a:t>
            </a:r>
            <a:r>
              <a:rPr lang="ru-RU" sz="3400" dirty="0"/>
              <a:t> </a:t>
            </a:r>
            <a:r>
              <a:rPr lang="ru-RU" sz="3400" dirty="0" err="1"/>
              <a:t>державних</a:t>
            </a:r>
            <a:r>
              <a:rPr lang="ru-RU" sz="3400" dirty="0"/>
              <a:t> </a:t>
            </a:r>
            <a:r>
              <a:rPr lang="ru-RU" sz="3400" dirty="0" err="1"/>
              <a:t>адміністрацій</a:t>
            </a:r>
            <a:r>
              <a:rPr lang="ru-RU" sz="3400" dirty="0"/>
              <a:t> та </a:t>
            </a:r>
            <a:r>
              <a:rPr lang="ru-RU" sz="3400" dirty="0" err="1"/>
              <a:t>органів</a:t>
            </a:r>
            <a:r>
              <a:rPr lang="ru-RU" sz="3400" dirty="0"/>
              <a:t> </a:t>
            </a:r>
            <a:r>
              <a:rPr lang="ru-RU" sz="3400" dirty="0" err="1"/>
              <a:t>місцевого</a:t>
            </a:r>
            <a:r>
              <a:rPr lang="ru-RU" sz="3400" dirty="0"/>
              <a:t> </a:t>
            </a:r>
            <a:r>
              <a:rPr lang="ru-RU" sz="3400" dirty="0" err="1"/>
              <a:t>самоврядування</a:t>
            </a:r>
            <a:r>
              <a:rPr lang="ru-RU" sz="3400" dirty="0"/>
              <a:t> та </a:t>
            </a:r>
            <a:r>
              <a:rPr lang="ru-RU" sz="3400" dirty="0" err="1"/>
              <a:t>ін</a:t>
            </a:r>
            <a:r>
              <a:rPr lang="ru-RU" sz="3400" dirty="0"/>
              <a:t>.); 3) </a:t>
            </a:r>
            <a:r>
              <a:rPr lang="ru-RU" sz="3400" dirty="0" err="1"/>
              <a:t>міжнародні</a:t>
            </a:r>
            <a:r>
              <a:rPr lang="ru-RU" sz="3400" dirty="0"/>
              <a:t> </a:t>
            </a:r>
            <a:r>
              <a:rPr lang="ru-RU" sz="3400" dirty="0" err="1"/>
              <a:t>акти</a:t>
            </a:r>
            <a:r>
              <a:rPr lang="ru-RU" sz="3400" dirty="0"/>
              <a:t> (</a:t>
            </a:r>
            <a:r>
              <a:rPr lang="ru-RU" sz="3400" dirty="0" err="1"/>
              <a:t>загальні</a:t>
            </a:r>
            <a:r>
              <a:rPr lang="ru-RU" sz="3400" dirty="0"/>
              <a:t> та </a:t>
            </a:r>
            <a:r>
              <a:rPr lang="ru-RU" sz="3400" dirty="0" err="1"/>
              <a:t>спеціальні</a:t>
            </a:r>
            <a:r>
              <a:rPr lang="ru-RU" sz="3400" dirty="0"/>
              <a:t> </a:t>
            </a:r>
            <a:r>
              <a:rPr lang="ru-RU" sz="3400" dirty="0" err="1"/>
              <a:t>міжнародні</a:t>
            </a:r>
            <a:r>
              <a:rPr lang="ru-RU" sz="3400" dirty="0"/>
              <a:t> </a:t>
            </a:r>
            <a:r>
              <a:rPr lang="ru-RU" sz="3400" dirty="0" err="1"/>
              <a:t>документи</a:t>
            </a:r>
            <a:r>
              <a:rPr lang="ru-RU" sz="3400" dirty="0"/>
              <a:t>, </a:t>
            </a:r>
            <a:r>
              <a:rPr lang="ru-RU" sz="3400" dirty="0" err="1"/>
              <a:t>прийняті</a:t>
            </a:r>
            <a:r>
              <a:rPr lang="ru-RU" sz="3400" dirty="0"/>
              <a:t> Радою </a:t>
            </a:r>
            <a:r>
              <a:rPr lang="ru-RU" sz="3400" dirty="0" err="1"/>
              <a:t>Європи</a:t>
            </a:r>
            <a:r>
              <a:rPr lang="ru-RU" sz="3400" dirty="0"/>
              <a:t>, ООН, </a:t>
            </a:r>
            <a:r>
              <a:rPr lang="ru-RU" sz="3400" dirty="0" err="1"/>
              <a:t>Європейським</a:t>
            </a:r>
            <a:r>
              <a:rPr lang="ru-RU" sz="3400" dirty="0"/>
              <a:t> Союзом, ОБСЄ та </a:t>
            </a:r>
            <a:r>
              <a:rPr lang="ru-RU" sz="3400" dirty="0" err="1"/>
              <a:t>ін</a:t>
            </a:r>
            <a:r>
              <a:rPr lang="ru-RU" sz="3400" dirty="0" smtClean="0"/>
              <a:t>.).</a:t>
            </a:r>
          </a:p>
          <a:p>
            <a:pPr marL="514350" indent="-514350" algn="just">
              <a:buAutoNum type="arabicPeriod"/>
            </a:pPr>
            <a:r>
              <a:rPr lang="ru-RU" sz="3400" dirty="0" err="1"/>
              <a:t>Складність</a:t>
            </a:r>
            <a:r>
              <a:rPr lang="ru-RU" sz="3400" dirty="0"/>
              <a:t> </a:t>
            </a:r>
            <a:r>
              <a:rPr lang="ru-RU" sz="3400" dirty="0" err="1"/>
              <a:t>забезпечення</a:t>
            </a:r>
            <a:r>
              <a:rPr lang="ru-RU" sz="3400" dirty="0"/>
              <a:t> </a:t>
            </a:r>
            <a:r>
              <a:rPr lang="ru-RU" sz="3400" dirty="0" err="1"/>
              <a:t>гендерної</a:t>
            </a:r>
            <a:r>
              <a:rPr lang="ru-RU" sz="3400" dirty="0"/>
              <a:t> </a:t>
            </a:r>
            <a:r>
              <a:rPr lang="ru-RU" sz="3400" dirty="0" err="1"/>
              <a:t>рівності</a:t>
            </a:r>
            <a:r>
              <a:rPr lang="ru-RU" sz="3400" dirty="0"/>
              <a:t> у </a:t>
            </a:r>
            <a:r>
              <a:rPr lang="ru-RU" sz="3400" dirty="0" err="1"/>
              <a:t>різних</a:t>
            </a:r>
            <a:r>
              <a:rPr lang="ru-RU" sz="3400" dirty="0"/>
              <a:t> сферах </a:t>
            </a:r>
            <a:r>
              <a:rPr lang="ru-RU" sz="3400" dirty="0" err="1"/>
              <a:t>обумовлена</a:t>
            </a:r>
            <a:r>
              <a:rPr lang="ru-RU" sz="3400" dirty="0"/>
              <a:t> системою </a:t>
            </a:r>
            <a:r>
              <a:rPr lang="ru-RU" sz="3400" dirty="0" err="1"/>
              <a:t>економічних</a:t>
            </a:r>
            <a:r>
              <a:rPr lang="ru-RU" sz="3400" dirty="0"/>
              <a:t>, </a:t>
            </a:r>
            <a:r>
              <a:rPr lang="ru-RU" sz="3400" dirty="0" err="1"/>
              <a:t>політичних</a:t>
            </a:r>
            <a:r>
              <a:rPr lang="ru-RU" sz="3400" dirty="0"/>
              <a:t>, </a:t>
            </a:r>
            <a:r>
              <a:rPr lang="ru-RU" sz="3400" dirty="0" err="1"/>
              <a:t>соціальних</a:t>
            </a:r>
            <a:r>
              <a:rPr lang="ru-RU" sz="3400" dirty="0"/>
              <a:t> та </a:t>
            </a:r>
            <a:r>
              <a:rPr lang="ru-RU" sz="3400" dirty="0" err="1"/>
              <a:t>ідеологічних</a:t>
            </a:r>
            <a:r>
              <a:rPr lang="ru-RU" sz="3400" dirty="0"/>
              <a:t> </a:t>
            </a:r>
            <a:r>
              <a:rPr lang="ru-RU" sz="3400" dirty="0" err="1"/>
              <a:t>чинників</a:t>
            </a:r>
            <a:r>
              <a:rPr lang="ru-RU" sz="3400" dirty="0"/>
              <a:t>, </a:t>
            </a:r>
            <a:r>
              <a:rPr lang="ru-RU" sz="3400" dirty="0" err="1"/>
              <a:t>що</a:t>
            </a:r>
            <a:r>
              <a:rPr lang="ru-RU" sz="3400" dirty="0"/>
              <a:t> </a:t>
            </a:r>
            <a:r>
              <a:rPr lang="ru-RU" sz="3400" dirty="0" err="1"/>
              <a:t>потребують</a:t>
            </a:r>
            <a:r>
              <a:rPr lang="ru-RU" sz="3400" dirty="0"/>
              <a:t> </a:t>
            </a:r>
            <a:r>
              <a:rPr lang="ru-RU" sz="3400" dirty="0" err="1"/>
              <a:t>комплексної</a:t>
            </a:r>
            <a:r>
              <a:rPr lang="ru-RU" sz="3400" dirty="0"/>
              <a:t> </a:t>
            </a:r>
            <a:r>
              <a:rPr lang="ru-RU" sz="3400" dirty="0" err="1"/>
              <a:t>трансформації</a:t>
            </a:r>
            <a:r>
              <a:rPr lang="ru-RU" sz="3400" dirty="0"/>
              <a:t> на </a:t>
            </a:r>
            <a:r>
              <a:rPr lang="ru-RU" sz="3400" dirty="0" err="1"/>
              <a:t>рівні</a:t>
            </a:r>
            <a:r>
              <a:rPr lang="ru-RU" sz="3400" dirty="0"/>
              <a:t> </a:t>
            </a:r>
            <a:r>
              <a:rPr lang="ru-RU" sz="3400" dirty="0" err="1"/>
              <a:t>реформування</a:t>
            </a:r>
            <a:r>
              <a:rPr lang="ru-RU" sz="3400" dirty="0"/>
              <a:t> </a:t>
            </a:r>
            <a:r>
              <a:rPr lang="ru-RU" sz="3400" dirty="0" err="1"/>
              <a:t>загальнодержавної</a:t>
            </a:r>
            <a:r>
              <a:rPr lang="ru-RU" sz="3400" dirty="0"/>
              <a:t> </a:t>
            </a:r>
            <a:r>
              <a:rPr lang="ru-RU" sz="3400" dirty="0" err="1"/>
              <a:t>політики</a:t>
            </a:r>
            <a:r>
              <a:rPr lang="ru-RU" sz="3400" dirty="0"/>
              <a:t> і </a:t>
            </a:r>
            <a:r>
              <a:rPr lang="ru-RU" sz="3400" dirty="0" err="1"/>
              <a:t>підвищення</a:t>
            </a:r>
            <a:r>
              <a:rPr lang="ru-RU" sz="3400" dirty="0"/>
              <a:t> </a:t>
            </a:r>
            <a:r>
              <a:rPr lang="ru-RU" sz="3400" dirty="0" err="1"/>
              <a:t>рівня</a:t>
            </a:r>
            <a:r>
              <a:rPr lang="ru-RU" sz="3400" dirty="0"/>
              <a:t> </a:t>
            </a:r>
            <a:r>
              <a:rPr lang="ru-RU" sz="3400" dirty="0" err="1"/>
              <a:t>правосвідомості</a:t>
            </a:r>
            <a:r>
              <a:rPr lang="ru-RU" sz="3400" dirty="0"/>
              <a:t> </a:t>
            </a:r>
            <a:r>
              <a:rPr lang="ru-RU" sz="3400" dirty="0" err="1"/>
              <a:t>населення</a:t>
            </a:r>
            <a:r>
              <a:rPr lang="ru-RU" sz="3400" dirty="0"/>
              <a:t>. На </a:t>
            </a:r>
            <a:r>
              <a:rPr lang="ru-RU" sz="3400" dirty="0" err="1"/>
              <a:t>реалізацію</a:t>
            </a:r>
            <a:r>
              <a:rPr lang="ru-RU" sz="3400" dirty="0"/>
              <a:t> принципу </a:t>
            </a:r>
            <a:r>
              <a:rPr lang="ru-RU" sz="3400" dirty="0" err="1"/>
              <a:t>гендерної</a:t>
            </a:r>
            <a:r>
              <a:rPr lang="ru-RU" sz="3400" dirty="0"/>
              <a:t> </a:t>
            </a:r>
            <a:r>
              <a:rPr lang="ru-RU" sz="3400" dirty="0" err="1"/>
              <a:t>рівності</a:t>
            </a:r>
            <a:r>
              <a:rPr lang="ru-RU" sz="3400" dirty="0"/>
              <a:t> в </a:t>
            </a:r>
            <a:r>
              <a:rPr lang="ru-RU" sz="3400" dirty="0" err="1"/>
              <a:t>Україні</a:t>
            </a:r>
            <a:r>
              <a:rPr lang="ru-RU" sz="3400" dirty="0"/>
              <a:t> негативно </a:t>
            </a:r>
            <a:r>
              <a:rPr lang="ru-RU" sz="3400" dirty="0" err="1"/>
              <a:t>впливають</a:t>
            </a:r>
            <a:r>
              <a:rPr lang="ru-RU" sz="3400" dirty="0"/>
              <a:t> </a:t>
            </a:r>
            <a:r>
              <a:rPr lang="ru-RU" sz="3400" dirty="0" err="1"/>
              <a:t>існуючі</a:t>
            </a:r>
            <a:r>
              <a:rPr lang="ru-RU" sz="3400" dirty="0"/>
              <a:t> </a:t>
            </a:r>
            <a:r>
              <a:rPr lang="ru-RU" sz="3400" dirty="0" err="1"/>
              <a:t>гендерні</a:t>
            </a:r>
            <a:r>
              <a:rPr lang="ru-RU" sz="3400" dirty="0"/>
              <a:t> </a:t>
            </a:r>
            <a:r>
              <a:rPr lang="ru-RU" sz="3400" dirty="0" err="1"/>
              <a:t>стереотипи</a:t>
            </a:r>
            <a:r>
              <a:rPr lang="ru-RU" sz="34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514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11224"/>
          </a:xfrm>
        </p:spPr>
        <p:txBody>
          <a:bodyPr/>
          <a:lstStyle/>
          <a:p>
            <a:pPr algn="ctr"/>
            <a:r>
              <a:rPr lang="ru-RU" b="1" dirty="0"/>
              <a:t>ПЛАН ЛЕКЦІЇ</a:t>
            </a:r>
            <a:r>
              <a:rPr lang="ru-RU" b="1" dirty="0" smtClean="0"/>
              <a:t>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9700" y="1597024"/>
            <a:ext cx="7296150" cy="4994275"/>
          </a:xfrm>
        </p:spPr>
        <p:txBody>
          <a:bodyPr/>
          <a:lstStyle/>
          <a:p>
            <a:pPr marL="0" indent="536575" algn="just">
              <a:buNone/>
            </a:pPr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Загальна</a:t>
            </a:r>
            <a:r>
              <a:rPr lang="ru-RU" dirty="0"/>
              <a:t> характеристика правового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гендерної</a:t>
            </a:r>
            <a:r>
              <a:rPr lang="ru-RU" dirty="0"/>
              <a:t> </a:t>
            </a:r>
            <a:r>
              <a:rPr lang="ru-RU" dirty="0" err="1"/>
              <a:t>рівності</a:t>
            </a:r>
            <a:endParaRPr lang="ru-RU" dirty="0"/>
          </a:p>
          <a:p>
            <a:pPr marL="0" indent="536575" algn="just">
              <a:buNone/>
            </a:pPr>
            <a:r>
              <a:rPr lang="ru-RU" dirty="0"/>
              <a:t>2. </a:t>
            </a:r>
            <a:r>
              <a:rPr lang="ru-RU" dirty="0" err="1"/>
              <a:t>Конституційні</a:t>
            </a:r>
            <a:r>
              <a:rPr lang="ru-RU" dirty="0"/>
              <a:t> </a:t>
            </a:r>
            <a:r>
              <a:rPr lang="ru-RU" dirty="0" smtClean="0"/>
              <a:t>засади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/>
              <a:t>гендерної</a:t>
            </a:r>
            <a:r>
              <a:rPr lang="ru-RU" dirty="0"/>
              <a:t> </a:t>
            </a:r>
            <a:r>
              <a:rPr lang="ru-RU" dirty="0" err="1"/>
              <a:t>рівності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endParaRPr lang="ru-RU" dirty="0"/>
          </a:p>
          <a:p>
            <a:pPr marL="0" indent="536575" algn="just">
              <a:buNone/>
            </a:pPr>
            <a:r>
              <a:rPr lang="ru-RU" dirty="0"/>
              <a:t>3. </a:t>
            </a:r>
            <a:r>
              <a:rPr lang="ru-RU" dirty="0" err="1"/>
              <a:t>Загальна</a:t>
            </a:r>
            <a:r>
              <a:rPr lang="ru-RU" dirty="0"/>
              <a:t> характеристика </a:t>
            </a:r>
            <a:r>
              <a:rPr lang="ru-RU" dirty="0" err="1"/>
              <a:t>законодавчого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гендерної</a:t>
            </a:r>
            <a:r>
              <a:rPr lang="ru-RU" dirty="0"/>
              <a:t> </a:t>
            </a:r>
            <a:r>
              <a:rPr lang="ru-RU" dirty="0" err="1"/>
              <a:t>рівності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endParaRPr lang="ru-RU" dirty="0"/>
          </a:p>
          <a:p>
            <a:pPr marL="0" indent="536575" algn="just">
              <a:buNone/>
            </a:pPr>
            <a:r>
              <a:rPr lang="ru-RU" dirty="0"/>
              <a:t>4. </a:t>
            </a:r>
            <a:r>
              <a:rPr lang="ru-RU" dirty="0" err="1"/>
              <a:t>Підзаконні</a:t>
            </a:r>
            <a:r>
              <a:rPr lang="ru-RU" dirty="0"/>
              <a:t> </a:t>
            </a:r>
            <a:r>
              <a:rPr lang="ru-RU" dirty="0" err="1"/>
              <a:t>акти</a:t>
            </a:r>
            <a:r>
              <a:rPr lang="ru-RU" dirty="0"/>
              <a:t> в </a:t>
            </a:r>
            <a:r>
              <a:rPr lang="ru-RU" dirty="0" err="1"/>
              <a:t>механізмі</a:t>
            </a:r>
            <a:r>
              <a:rPr lang="ru-RU" dirty="0"/>
              <a:t> правового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гендерної</a:t>
            </a:r>
            <a:r>
              <a:rPr lang="ru-RU" dirty="0"/>
              <a:t> </a:t>
            </a:r>
            <a:r>
              <a:rPr lang="ru-RU" dirty="0" err="1"/>
              <a:t>рівності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051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82624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latin typeface="Times New Roman"/>
                <a:ea typeface="Times New Roman"/>
                <a:cs typeface="Times New Roman"/>
              </a:rPr>
              <a:t>РЕКОМЕНДОВАНА ЛІТЕРАТУРА</a:t>
            </a:r>
            <a:r>
              <a:rPr lang="uk-UA" sz="3200" b="1" dirty="0" smtClean="0">
                <a:latin typeface="Times New Roman"/>
                <a:ea typeface="Times New Roman"/>
                <a:cs typeface="Times New Roman"/>
              </a:rPr>
              <a:t>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4871" y="1099595"/>
            <a:ext cx="7907679" cy="5567904"/>
          </a:xfrm>
        </p:spPr>
        <p:txBody>
          <a:bodyPr>
            <a:noAutofit/>
          </a:bodyPr>
          <a:lstStyle/>
          <a:p>
            <a:pPr lvl="0" indent="584200" algn="just">
              <a:spcBef>
                <a:spcPts val="0"/>
              </a:spcBef>
            </a:pPr>
            <a:r>
              <a:rPr lang="ru-RU" sz="1800" dirty="0" err="1" smtClean="0"/>
              <a:t>Аніщук</a:t>
            </a:r>
            <a:r>
              <a:rPr lang="ru-RU" sz="1800" dirty="0" smtClean="0"/>
              <a:t> </a:t>
            </a:r>
            <a:r>
              <a:rPr lang="ru-RU" sz="1800" dirty="0"/>
              <a:t>Н. В. </a:t>
            </a:r>
            <a:r>
              <a:rPr lang="ru-RU" sz="1800" dirty="0" err="1"/>
              <a:t>Основи</a:t>
            </a:r>
            <a:r>
              <a:rPr lang="ru-RU" sz="1800" dirty="0"/>
              <a:t> гендерного права </a:t>
            </a:r>
            <a:r>
              <a:rPr lang="ru-RU" sz="1800" dirty="0" err="1"/>
              <a:t>України</a:t>
            </a:r>
            <a:r>
              <a:rPr lang="ru-RU" sz="1800" dirty="0"/>
              <a:t>: </a:t>
            </a:r>
            <a:r>
              <a:rPr lang="ru-RU" sz="1800" dirty="0" err="1"/>
              <a:t>підручник</a:t>
            </a:r>
            <a:r>
              <a:rPr lang="ru-RU" sz="1800" dirty="0"/>
              <a:t>. Одеса: </a:t>
            </a:r>
            <a:r>
              <a:rPr lang="ru-RU" sz="1800" dirty="0" err="1"/>
              <a:t>Фенікс</a:t>
            </a:r>
            <a:r>
              <a:rPr lang="ru-RU" sz="1800" dirty="0"/>
              <a:t>, 2013. 207 с. </a:t>
            </a:r>
          </a:p>
          <a:p>
            <a:pPr lvl="0" indent="584200" algn="just">
              <a:spcBef>
                <a:spcPts val="0"/>
              </a:spcBef>
            </a:pPr>
            <a:r>
              <a:rPr lang="ru-RU" sz="1800" dirty="0" smtClean="0"/>
              <a:t>Гончарова </a:t>
            </a:r>
            <a:r>
              <a:rPr lang="ru-RU" sz="1800" dirty="0"/>
              <a:t>Ю. А. Роль та </a:t>
            </a:r>
            <a:r>
              <a:rPr lang="ru-RU" sz="1800" dirty="0" err="1"/>
              <a:t>місце</a:t>
            </a:r>
            <a:r>
              <a:rPr lang="ru-RU" sz="1800" dirty="0"/>
              <a:t> принципу </a:t>
            </a:r>
            <a:r>
              <a:rPr lang="ru-RU" sz="1800" dirty="0" err="1"/>
              <a:t>ґендерної</a:t>
            </a:r>
            <a:r>
              <a:rPr lang="ru-RU" sz="1800" dirty="0"/>
              <a:t> </a:t>
            </a:r>
            <a:r>
              <a:rPr lang="ru-RU" sz="1800" dirty="0" err="1"/>
              <a:t>рівності</a:t>
            </a:r>
            <a:r>
              <a:rPr lang="ru-RU" sz="1800" dirty="0"/>
              <a:t> в </a:t>
            </a:r>
            <a:r>
              <a:rPr lang="ru-RU" sz="1800" dirty="0" err="1"/>
              <a:t>сучасному</a:t>
            </a:r>
            <a:r>
              <a:rPr lang="ru-RU" sz="1800" dirty="0"/>
              <a:t> </a:t>
            </a:r>
            <a:r>
              <a:rPr lang="ru-RU" sz="1800" dirty="0" err="1"/>
              <a:t>міжнародному</a:t>
            </a:r>
            <a:r>
              <a:rPr lang="ru-RU" sz="1800" dirty="0"/>
              <a:t> </a:t>
            </a:r>
            <a:r>
              <a:rPr lang="ru-RU" sz="1800" dirty="0" err="1"/>
              <a:t>праві</a:t>
            </a:r>
            <a:r>
              <a:rPr lang="ru-RU" sz="1800" dirty="0"/>
              <a:t>: </a:t>
            </a:r>
            <a:r>
              <a:rPr lang="ru-RU" sz="1800" dirty="0" err="1"/>
              <a:t>автореф</a:t>
            </a:r>
            <a:r>
              <a:rPr lang="ru-RU" sz="1800" dirty="0"/>
              <a:t>. </a:t>
            </a:r>
            <a:r>
              <a:rPr lang="ru-RU" sz="1800" dirty="0" err="1"/>
              <a:t>дис</a:t>
            </a:r>
            <a:r>
              <a:rPr lang="ru-RU" sz="1800" dirty="0"/>
              <a:t>. … канд. </a:t>
            </a:r>
            <a:r>
              <a:rPr lang="ru-RU" sz="1800" dirty="0" err="1"/>
              <a:t>юрид</a:t>
            </a:r>
            <a:r>
              <a:rPr lang="ru-RU" sz="1800" dirty="0"/>
              <a:t>. наук. </a:t>
            </a:r>
            <a:r>
              <a:rPr lang="ru-RU" sz="1800" dirty="0" err="1"/>
              <a:t>Київ</a:t>
            </a:r>
            <a:r>
              <a:rPr lang="ru-RU" sz="1800" dirty="0"/>
              <a:t>, 2017. 26 с. </a:t>
            </a:r>
          </a:p>
          <a:p>
            <a:pPr lvl="0" indent="584200" algn="just">
              <a:spcBef>
                <a:spcPts val="0"/>
              </a:spcBef>
            </a:pPr>
            <a:r>
              <a:rPr lang="ru-RU" sz="1800" dirty="0" err="1" smtClean="0"/>
              <a:t>Грицай</a:t>
            </a:r>
            <a:r>
              <a:rPr lang="ru-RU" sz="1800" dirty="0" smtClean="0"/>
              <a:t> </a:t>
            </a:r>
            <a:r>
              <a:rPr lang="ru-RU" sz="1800" dirty="0"/>
              <a:t>І. О. </a:t>
            </a:r>
            <a:r>
              <a:rPr lang="ru-RU" sz="1800" dirty="0" err="1"/>
              <a:t>Гендерні</a:t>
            </a:r>
            <a:r>
              <a:rPr lang="ru-RU" sz="1800" dirty="0"/>
              <a:t> </a:t>
            </a:r>
            <a:r>
              <a:rPr lang="ru-RU" sz="1800" dirty="0" err="1"/>
              <a:t>аспекти</a:t>
            </a:r>
            <a:r>
              <a:rPr lang="ru-RU" sz="1800" dirty="0"/>
              <a:t> </a:t>
            </a:r>
            <a:r>
              <a:rPr lang="ru-RU" sz="1800" dirty="0" err="1"/>
              <a:t>забезпечення</a:t>
            </a:r>
            <a:r>
              <a:rPr lang="ru-RU" sz="1800" dirty="0"/>
              <a:t> </a:t>
            </a:r>
            <a:r>
              <a:rPr lang="ru-RU" sz="1800" dirty="0" err="1"/>
              <a:t>основних</a:t>
            </a:r>
            <a:r>
              <a:rPr lang="ru-RU" sz="1800" dirty="0"/>
              <a:t> прав і свобод </a:t>
            </a:r>
            <a:r>
              <a:rPr lang="ru-RU" sz="1800" dirty="0" err="1"/>
              <a:t>людини</a:t>
            </a:r>
            <a:r>
              <a:rPr lang="ru-RU" sz="1800" dirty="0"/>
              <a:t> й </a:t>
            </a:r>
            <a:r>
              <a:rPr lang="ru-RU" sz="1800" dirty="0" err="1"/>
              <a:t>громадянина</a:t>
            </a:r>
            <a:r>
              <a:rPr lang="ru-RU" sz="1800" dirty="0"/>
              <a:t> в </a:t>
            </a:r>
            <a:r>
              <a:rPr lang="ru-RU" sz="1800" dirty="0" err="1"/>
              <a:t>Україні</a:t>
            </a:r>
            <a:r>
              <a:rPr lang="ru-RU" sz="1800" dirty="0"/>
              <a:t>: теоретико-</a:t>
            </a:r>
            <a:r>
              <a:rPr lang="ru-RU" sz="1800" dirty="0" err="1"/>
              <a:t>правовий</a:t>
            </a:r>
            <a:r>
              <a:rPr lang="ru-RU" sz="1800" dirty="0"/>
              <a:t> аспект. </a:t>
            </a:r>
            <a:r>
              <a:rPr lang="ru-RU" sz="1800" i="1" dirty="0" err="1"/>
              <a:t>Науковий</a:t>
            </a:r>
            <a:r>
              <a:rPr lang="ru-RU" sz="1800" i="1" dirty="0"/>
              <a:t> </a:t>
            </a:r>
            <a:r>
              <a:rPr lang="ru-RU" sz="1800" i="1" dirty="0" err="1"/>
              <a:t>вісник</a:t>
            </a:r>
            <a:r>
              <a:rPr lang="ru-RU" sz="1800" i="1" dirty="0"/>
              <a:t> </a:t>
            </a:r>
            <a:r>
              <a:rPr lang="ru-RU" sz="1800" i="1" dirty="0" err="1"/>
              <a:t>Дніпропетровського</a:t>
            </a:r>
            <a:r>
              <a:rPr lang="ru-RU" sz="1800" i="1" dirty="0"/>
              <a:t> державного </a:t>
            </a:r>
            <a:r>
              <a:rPr lang="ru-RU" sz="1800" i="1" dirty="0" err="1"/>
              <a:t>університету</a:t>
            </a:r>
            <a:r>
              <a:rPr lang="ru-RU" sz="1800" i="1" dirty="0"/>
              <a:t> </a:t>
            </a:r>
            <a:r>
              <a:rPr lang="ru-RU" sz="1800" i="1" dirty="0" err="1"/>
              <a:t>внутрішніх</a:t>
            </a:r>
            <a:r>
              <a:rPr lang="ru-RU" sz="1800" i="1" dirty="0"/>
              <a:t> справ.</a:t>
            </a:r>
            <a:r>
              <a:rPr lang="ru-RU" sz="1800" dirty="0"/>
              <a:t> 2018. № 1 (90). С. 38-45.</a:t>
            </a:r>
          </a:p>
          <a:p>
            <a:pPr lvl="0" indent="584200" algn="just">
              <a:spcBef>
                <a:spcPts val="0"/>
              </a:spcBef>
            </a:pPr>
            <a:r>
              <a:rPr lang="ru-RU" sz="1800" dirty="0" err="1" smtClean="0"/>
              <a:t>Деметрадзе</a:t>
            </a:r>
            <a:r>
              <a:rPr lang="ru-RU" sz="1800" dirty="0" smtClean="0"/>
              <a:t> </a:t>
            </a:r>
            <a:r>
              <a:rPr lang="ru-RU" sz="1800" dirty="0"/>
              <a:t>Т. Р. </a:t>
            </a:r>
            <a:r>
              <a:rPr lang="ru-RU" sz="1800" dirty="0" err="1"/>
              <a:t>Конституційний</a:t>
            </a:r>
            <a:r>
              <a:rPr lang="ru-RU" sz="1800" dirty="0"/>
              <a:t> принцип </a:t>
            </a:r>
            <a:r>
              <a:rPr lang="ru-RU" sz="1800" dirty="0" err="1"/>
              <a:t>рівності</a:t>
            </a:r>
            <a:r>
              <a:rPr lang="ru-RU" sz="1800" dirty="0"/>
              <a:t> прав </a:t>
            </a:r>
            <a:r>
              <a:rPr lang="ru-RU" sz="1800" dirty="0" err="1"/>
              <a:t>жінки</a:t>
            </a:r>
            <a:r>
              <a:rPr lang="ru-RU" sz="1800" dirty="0"/>
              <a:t> і </a:t>
            </a:r>
            <a:r>
              <a:rPr lang="ru-RU" sz="1800" dirty="0" err="1"/>
              <a:t>чоловіка</a:t>
            </a:r>
            <a:r>
              <a:rPr lang="ru-RU" sz="1800" dirty="0"/>
              <a:t>: </a:t>
            </a:r>
            <a:r>
              <a:rPr lang="ru-RU" sz="1800" dirty="0" err="1"/>
              <a:t>поняття</a:t>
            </a:r>
            <a:r>
              <a:rPr lang="ru-RU" sz="1800" dirty="0"/>
              <a:t>, </a:t>
            </a:r>
            <a:r>
              <a:rPr lang="ru-RU" sz="1800" dirty="0" err="1"/>
              <a:t>зміст</a:t>
            </a:r>
            <a:r>
              <a:rPr lang="ru-RU" sz="1800" dirty="0"/>
              <a:t>, </a:t>
            </a:r>
            <a:r>
              <a:rPr lang="ru-RU" sz="1800" dirty="0" err="1"/>
              <a:t>механізм</a:t>
            </a:r>
            <a:r>
              <a:rPr lang="ru-RU" sz="1800" dirty="0"/>
              <a:t> </a:t>
            </a:r>
            <a:r>
              <a:rPr lang="ru-RU" sz="1800" dirty="0" err="1"/>
              <a:t>його</a:t>
            </a:r>
            <a:r>
              <a:rPr lang="ru-RU" sz="1800" dirty="0"/>
              <a:t> </a:t>
            </a:r>
            <a:r>
              <a:rPr lang="ru-RU" sz="1800" dirty="0" err="1"/>
              <a:t>реалізації</a:t>
            </a:r>
            <a:r>
              <a:rPr lang="ru-RU" sz="1800" dirty="0"/>
              <a:t> та </a:t>
            </a:r>
            <a:r>
              <a:rPr lang="ru-RU" sz="1800" dirty="0" err="1"/>
              <a:t>захисту</a:t>
            </a:r>
            <a:r>
              <a:rPr lang="ru-RU" sz="1800" dirty="0"/>
              <a:t>: </a:t>
            </a:r>
            <a:r>
              <a:rPr lang="ru-RU" sz="1800" dirty="0" err="1"/>
              <a:t>автореф</a:t>
            </a:r>
            <a:r>
              <a:rPr lang="ru-RU" sz="1800" dirty="0"/>
              <a:t>. </a:t>
            </a:r>
            <a:r>
              <a:rPr lang="ru-RU" sz="1800" dirty="0" err="1"/>
              <a:t>дис</a:t>
            </a:r>
            <a:r>
              <a:rPr lang="ru-RU" sz="1800" dirty="0"/>
              <a:t>. ... канд. </a:t>
            </a:r>
            <a:r>
              <a:rPr lang="ru-RU" sz="1800" dirty="0" err="1"/>
              <a:t>юрид</a:t>
            </a:r>
            <a:r>
              <a:rPr lang="ru-RU" sz="1800" dirty="0"/>
              <a:t>. наук. Ужгород, 2015. 23 с.</a:t>
            </a:r>
          </a:p>
          <a:p>
            <a:pPr lvl="0" indent="584200" algn="just">
              <a:spcBef>
                <a:spcPts val="0"/>
              </a:spcBef>
            </a:pPr>
            <a:r>
              <a:rPr lang="ru-RU" sz="1800" dirty="0" err="1"/>
              <a:t>Жінки</a:t>
            </a:r>
            <a:r>
              <a:rPr lang="ru-RU" sz="1800" dirty="0"/>
              <a:t>. Мир. </a:t>
            </a:r>
            <a:r>
              <a:rPr lang="ru-RU" sz="1800" dirty="0" err="1"/>
              <a:t>Безпека</a:t>
            </a:r>
            <a:r>
              <a:rPr lang="ru-RU" sz="1800" dirty="0"/>
              <a:t>: </a:t>
            </a:r>
            <a:r>
              <a:rPr lang="ru-RU" sz="1800" dirty="0" err="1"/>
              <a:t>інформ</a:t>
            </a:r>
            <a:r>
              <a:rPr lang="ru-RU" sz="1800" dirty="0"/>
              <a:t>.-</a:t>
            </a:r>
            <a:r>
              <a:rPr lang="ru-RU" sz="1800" dirty="0" err="1"/>
              <a:t>навч</a:t>
            </a:r>
            <a:r>
              <a:rPr lang="ru-RU" sz="1800" dirty="0"/>
              <a:t>. </a:t>
            </a:r>
            <a:r>
              <a:rPr lang="ru-RU" sz="1800" dirty="0" err="1"/>
              <a:t>посібник</a:t>
            </a:r>
            <a:r>
              <a:rPr lang="ru-RU" sz="1800" dirty="0"/>
              <a:t> з </a:t>
            </a:r>
            <a:r>
              <a:rPr lang="ru-RU" sz="1800" dirty="0" err="1"/>
              <a:t>ґендерних</a:t>
            </a:r>
            <a:r>
              <a:rPr lang="ru-RU" sz="1800" dirty="0"/>
              <a:t> </a:t>
            </a:r>
            <a:r>
              <a:rPr lang="ru-RU" sz="1800" dirty="0" err="1"/>
              <a:t>аспектів</a:t>
            </a:r>
            <a:r>
              <a:rPr lang="ru-RU" sz="1800" dirty="0"/>
              <a:t> </a:t>
            </a:r>
            <a:r>
              <a:rPr lang="ru-RU" sz="1800" dirty="0" err="1"/>
              <a:t>конфліктів</a:t>
            </a:r>
            <a:r>
              <a:rPr lang="ru-RU" sz="1800" dirty="0"/>
              <a:t> для </a:t>
            </a:r>
            <a:r>
              <a:rPr lang="ru-RU" sz="1800" dirty="0" err="1"/>
              <a:t>фахівців</a:t>
            </a:r>
            <a:r>
              <a:rPr lang="ru-RU" sz="1800" dirty="0"/>
              <a:t> сектору </a:t>
            </a:r>
            <a:r>
              <a:rPr lang="ru-RU" sz="1800" dirty="0" err="1"/>
              <a:t>безпеки</a:t>
            </a:r>
            <a:r>
              <a:rPr lang="ru-RU" sz="1800" dirty="0"/>
              <a:t>. </a:t>
            </a:r>
            <a:r>
              <a:rPr lang="ru-RU" sz="1800" dirty="0" err="1"/>
              <a:t>Київ</a:t>
            </a:r>
            <a:r>
              <a:rPr lang="ru-RU" sz="1800" dirty="0"/>
              <a:t>, 2017. 268 с. </a:t>
            </a:r>
            <a:endParaRPr lang="ru-RU" sz="1800" dirty="0" smtClean="0"/>
          </a:p>
          <a:p>
            <a:pPr lvl="0" indent="584200" algn="just">
              <a:spcBef>
                <a:spcPts val="0"/>
              </a:spcBef>
            </a:pPr>
            <a:r>
              <a:rPr lang="ru-RU" sz="1800" dirty="0" err="1" smtClean="0"/>
              <a:t>Журавльова</a:t>
            </a:r>
            <a:r>
              <a:rPr lang="ru-RU" sz="1800" dirty="0" smtClean="0"/>
              <a:t> </a:t>
            </a:r>
            <a:r>
              <a:rPr lang="ru-RU" sz="1800" dirty="0"/>
              <a:t>Г. С. Принцип </a:t>
            </a:r>
            <a:r>
              <a:rPr lang="ru-RU" sz="1800" dirty="0" err="1"/>
              <a:t>рівності</a:t>
            </a:r>
            <a:r>
              <a:rPr lang="ru-RU" sz="1800" dirty="0"/>
              <a:t> та заборони </a:t>
            </a:r>
            <a:r>
              <a:rPr lang="ru-RU" sz="1800" dirty="0" err="1"/>
              <a:t>дискримінації</a:t>
            </a:r>
            <a:r>
              <a:rPr lang="ru-RU" sz="1800" dirty="0"/>
              <a:t> у </a:t>
            </a:r>
            <a:r>
              <a:rPr lang="ru-RU" sz="1800" dirty="0" err="1"/>
              <a:t>конституційному</a:t>
            </a:r>
            <a:r>
              <a:rPr lang="ru-RU" sz="1800" dirty="0"/>
              <a:t> </a:t>
            </a:r>
            <a:r>
              <a:rPr lang="ru-RU" sz="1800" dirty="0" err="1"/>
              <a:t>праві</a:t>
            </a:r>
            <a:r>
              <a:rPr lang="ru-RU" sz="1800" dirty="0"/>
              <a:t>: </a:t>
            </a:r>
            <a:r>
              <a:rPr lang="ru-RU" sz="1800" dirty="0" err="1"/>
              <a:t>монографія</a:t>
            </a:r>
            <a:r>
              <a:rPr lang="ru-RU" sz="1800" dirty="0"/>
              <a:t>. </a:t>
            </a:r>
            <a:r>
              <a:rPr lang="ru-RU" sz="1800" dirty="0" err="1"/>
              <a:t>Запоріжжя</a:t>
            </a:r>
            <a:r>
              <a:rPr lang="ru-RU" sz="1800" dirty="0"/>
              <a:t>: Статус, 2017. 322 с. </a:t>
            </a:r>
          </a:p>
          <a:p>
            <a:pPr lvl="0" indent="584200" algn="just">
              <a:spcBef>
                <a:spcPts val="0"/>
              </a:spcBef>
            </a:pPr>
            <a:r>
              <a:rPr lang="ru-RU" sz="1800" dirty="0"/>
              <a:t>Левченко К. Б. </a:t>
            </a:r>
            <a:r>
              <a:rPr lang="ru-RU" sz="1800" dirty="0" err="1"/>
              <a:t>Реалізація</a:t>
            </a:r>
            <a:r>
              <a:rPr lang="ru-RU" sz="1800" dirty="0"/>
              <a:t> в </a:t>
            </a:r>
            <a:r>
              <a:rPr lang="ru-RU" sz="1800" dirty="0" err="1"/>
              <a:t>Україні</a:t>
            </a:r>
            <a:r>
              <a:rPr lang="ru-RU" sz="1800" dirty="0"/>
              <a:t> </a:t>
            </a:r>
            <a:r>
              <a:rPr lang="ru-RU" sz="1800" dirty="0" err="1"/>
              <a:t>положень</a:t>
            </a:r>
            <a:r>
              <a:rPr lang="ru-RU" sz="1800" dirty="0"/>
              <a:t> </a:t>
            </a:r>
            <a:r>
              <a:rPr lang="ru-RU" sz="1800" dirty="0" err="1"/>
              <a:t>міжнародно-правових</a:t>
            </a:r>
            <a:r>
              <a:rPr lang="ru-RU" sz="1800" dirty="0"/>
              <a:t> </a:t>
            </a:r>
            <a:r>
              <a:rPr lang="ru-RU" sz="1800" dirty="0" err="1"/>
              <a:t>актів</a:t>
            </a:r>
            <a:r>
              <a:rPr lang="ru-RU" sz="1800" dirty="0"/>
              <a:t> з прав </a:t>
            </a:r>
            <a:r>
              <a:rPr lang="ru-RU" sz="1800" dirty="0" err="1"/>
              <a:t>жінок</a:t>
            </a:r>
            <a:r>
              <a:rPr lang="ru-RU" sz="1800" dirty="0"/>
              <a:t> (на </a:t>
            </a:r>
            <a:r>
              <a:rPr lang="ru-RU" sz="1800" dirty="0" err="1"/>
              <a:t>прикладі</a:t>
            </a:r>
            <a:r>
              <a:rPr lang="ru-RU" sz="1800" dirty="0"/>
              <a:t> </a:t>
            </a:r>
            <a:r>
              <a:rPr lang="ru-RU" sz="1800" dirty="0" err="1"/>
              <a:t>Конвенції</a:t>
            </a:r>
            <a:r>
              <a:rPr lang="ru-RU" sz="1800" dirty="0"/>
              <a:t> ООН «Про </a:t>
            </a:r>
            <a:r>
              <a:rPr lang="ru-RU" sz="1800" dirty="0" err="1"/>
              <a:t>ліквідацію</a:t>
            </a:r>
            <a:r>
              <a:rPr lang="ru-RU" sz="1800" dirty="0"/>
              <a:t> </a:t>
            </a:r>
            <a:r>
              <a:rPr lang="ru-RU" sz="1800" dirty="0" err="1"/>
              <a:t>всіх</a:t>
            </a:r>
            <a:r>
              <a:rPr lang="ru-RU" sz="1800" dirty="0"/>
              <a:t> форм </a:t>
            </a:r>
            <a:r>
              <a:rPr lang="ru-RU" sz="1800" dirty="0" err="1"/>
              <a:t>дискримінації</a:t>
            </a:r>
            <a:r>
              <a:rPr lang="ru-RU" sz="1800" dirty="0"/>
              <a:t> </a:t>
            </a:r>
            <a:r>
              <a:rPr lang="ru-RU" sz="1800" dirty="0" err="1"/>
              <a:t>щодо</a:t>
            </a:r>
            <a:r>
              <a:rPr lang="ru-RU" sz="1800" dirty="0"/>
              <a:t> </a:t>
            </a:r>
            <a:r>
              <a:rPr lang="ru-RU" sz="1800" dirty="0" err="1"/>
              <a:t>жінок</a:t>
            </a:r>
            <a:r>
              <a:rPr lang="ru-RU" sz="1800" dirty="0"/>
              <a:t>»). </a:t>
            </a:r>
            <a:r>
              <a:rPr lang="ru-RU" sz="1800" dirty="0" err="1"/>
              <a:t>Харків</a:t>
            </a:r>
            <a:r>
              <a:rPr lang="ru-RU" sz="1800" dirty="0"/>
              <a:t>: Вид-во Нац. ун-ту </a:t>
            </a:r>
            <a:r>
              <a:rPr lang="ru-RU" sz="1800" dirty="0" err="1"/>
              <a:t>внутрішніх</a:t>
            </a:r>
            <a:r>
              <a:rPr lang="ru-RU" sz="1800" dirty="0"/>
              <a:t> справ, 2003. 40 с. </a:t>
            </a:r>
          </a:p>
        </p:txBody>
      </p:sp>
    </p:spTree>
    <p:extLst>
      <p:ext uri="{BB962C8B-B14F-4D97-AF65-F5344CB8AC3E}">
        <p14:creationId xmlns:p14="http://schemas.microsoft.com/office/powerpoint/2010/main" val="1609095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8614" y="1395640"/>
            <a:ext cx="7886700" cy="796017"/>
          </a:xfrm>
        </p:spPr>
        <p:txBody>
          <a:bodyPr>
            <a:noAutofit/>
          </a:bodyPr>
          <a:lstStyle/>
          <a:p>
            <a:pPr algn="r"/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Гендерна </a:t>
            </a:r>
            <a:r>
              <a:rPr lang="ru-RU" sz="2800" b="1" i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рівність</a:t>
            </a:r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-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</a:rPr>
              <a:t>рівний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</a:rPr>
              <a:t>правовий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 статус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</a:rPr>
              <a:t>жінок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 і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</a:rPr>
              <a:t>чоловіків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та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</a:rPr>
              <a:t>рівні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</a:rPr>
              <a:t>можливості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 для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</a:rPr>
              <a:t>його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</a:rPr>
              <a:t>реалізації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, 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</a:rPr>
              <a:t>що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</a:rPr>
              <a:t>дозволяє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 особам 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</a:rPr>
              <a:t>обох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статей  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</a:rPr>
              <a:t>брати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  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</a:rPr>
              <a:t>рівну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   участь   у 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</a:rPr>
              <a:t>всіх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  сферах 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</a:rPr>
              <a:t>життєдіяльності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br>
              <a:rPr lang="ru-RU" sz="28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2800" dirty="0" err="1" smtClean="0">
                <a:solidFill>
                  <a:schemeClr val="accent5">
                    <a:lumMod val="50000"/>
                  </a:schemeClr>
                </a:solidFill>
              </a:rPr>
              <a:t>суспільства</a:t>
            </a:r>
            <a:endParaRPr lang="ru-RU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1163" y="2856141"/>
            <a:ext cx="7886700" cy="1527173"/>
          </a:xfrm>
        </p:spPr>
        <p:txBody>
          <a:bodyPr>
            <a:normAutofit lnSpcReduction="10000"/>
          </a:bodyPr>
          <a:lstStyle/>
          <a:p>
            <a:pPr marL="363538" indent="-363538">
              <a:buFont typeface="Wingdings" panose="05000000000000000000" pitchFamily="2" charset="2"/>
              <a:buChar char="Ø"/>
            </a:pPr>
            <a:r>
              <a:rPr lang="ru-RU" sz="2400" dirty="0" err="1" smtClean="0"/>
              <a:t>рівні</a:t>
            </a:r>
            <a:r>
              <a:rPr lang="ru-RU" sz="2400" dirty="0" smtClean="0"/>
              <a:t> </a:t>
            </a:r>
            <a:r>
              <a:rPr lang="ru-RU" sz="2400" dirty="0"/>
              <a:t>права </a:t>
            </a:r>
            <a:r>
              <a:rPr lang="ru-RU" sz="2400" dirty="0" err="1"/>
              <a:t>жінок</a:t>
            </a:r>
            <a:r>
              <a:rPr lang="ru-RU" sz="2400" dirty="0"/>
              <a:t>  і  </a:t>
            </a:r>
            <a:r>
              <a:rPr lang="ru-RU" sz="2400" dirty="0" err="1"/>
              <a:t>чоловіків</a:t>
            </a:r>
            <a:r>
              <a:rPr lang="ru-RU" sz="2400" dirty="0"/>
              <a:t>  -  </a:t>
            </a:r>
            <a:r>
              <a:rPr lang="ru-RU" sz="2400" dirty="0" err="1" smtClean="0"/>
              <a:t>відсутність</a:t>
            </a:r>
            <a:r>
              <a:rPr lang="ru-RU" sz="2400" dirty="0" smtClean="0"/>
              <a:t> </a:t>
            </a:r>
            <a:r>
              <a:rPr lang="ru-RU" sz="2400" dirty="0" err="1" smtClean="0"/>
              <a:t>обмежень</a:t>
            </a:r>
            <a:r>
              <a:rPr lang="ru-RU" sz="2400" dirty="0" smtClean="0"/>
              <a:t> 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smtClean="0"/>
              <a:t> </a:t>
            </a:r>
            <a:r>
              <a:rPr lang="ru-RU" sz="2400" dirty="0" err="1" smtClean="0"/>
              <a:t>привілеїв</a:t>
            </a:r>
            <a:r>
              <a:rPr lang="ru-RU" sz="2400" dirty="0" smtClean="0"/>
              <a:t> </a:t>
            </a:r>
            <a:r>
              <a:rPr lang="ru-RU" sz="2400" dirty="0"/>
              <a:t>за </a:t>
            </a:r>
            <a:r>
              <a:rPr lang="ru-RU" sz="2400" dirty="0" err="1"/>
              <a:t>ознакою</a:t>
            </a:r>
            <a:r>
              <a:rPr lang="ru-RU" sz="2400" dirty="0"/>
              <a:t> </a:t>
            </a:r>
            <a:r>
              <a:rPr lang="ru-RU" sz="2400" dirty="0" err="1"/>
              <a:t>статі</a:t>
            </a:r>
            <a:r>
              <a:rPr lang="ru-RU" sz="2400" dirty="0"/>
              <a:t>; </a:t>
            </a:r>
          </a:p>
          <a:p>
            <a:pPr marL="363538" indent="-363538">
              <a:buFont typeface="Wingdings" panose="05000000000000000000" pitchFamily="2" charset="2"/>
              <a:buChar char="Ø"/>
            </a:pPr>
            <a:r>
              <a:rPr lang="ru-RU" sz="2400" dirty="0" err="1" smtClean="0"/>
              <a:t>рівні</a:t>
            </a:r>
            <a:r>
              <a:rPr lang="ru-RU" sz="2400" dirty="0" smtClean="0"/>
              <a:t> </a:t>
            </a:r>
            <a:r>
              <a:rPr lang="ru-RU" sz="2400" dirty="0" err="1"/>
              <a:t>можливості</a:t>
            </a:r>
            <a:r>
              <a:rPr lang="ru-RU" sz="2400" dirty="0"/>
              <a:t>   </a:t>
            </a:r>
            <a:r>
              <a:rPr lang="ru-RU" sz="2400" dirty="0" err="1"/>
              <a:t>жінок</a:t>
            </a:r>
            <a:r>
              <a:rPr lang="ru-RU" sz="2400" dirty="0"/>
              <a:t>   і  </a:t>
            </a:r>
            <a:r>
              <a:rPr lang="ru-RU" sz="2400" dirty="0" err="1"/>
              <a:t>чоловіків</a:t>
            </a:r>
            <a:r>
              <a:rPr lang="ru-RU" sz="2400" dirty="0"/>
              <a:t>  -  </a:t>
            </a:r>
            <a:r>
              <a:rPr lang="ru-RU" sz="2400" dirty="0" err="1"/>
              <a:t>рівні</a:t>
            </a:r>
            <a:r>
              <a:rPr lang="ru-RU" sz="2400" dirty="0"/>
              <a:t>  </a:t>
            </a:r>
            <a:r>
              <a:rPr lang="ru-RU" sz="2400" dirty="0" err="1"/>
              <a:t>умови</a:t>
            </a:r>
            <a:r>
              <a:rPr lang="ru-RU" sz="2400" dirty="0"/>
              <a:t>  для </a:t>
            </a:r>
            <a:r>
              <a:rPr lang="ru-RU" sz="2400" dirty="0" err="1" smtClean="0"/>
              <a:t>реалізації</a:t>
            </a:r>
            <a:r>
              <a:rPr lang="ru-RU" sz="2400" dirty="0" smtClean="0"/>
              <a:t> </a:t>
            </a:r>
            <a:r>
              <a:rPr lang="ru-RU" sz="2400" dirty="0" err="1"/>
              <a:t>рівних</a:t>
            </a:r>
            <a:r>
              <a:rPr lang="ru-RU" sz="2400" dirty="0"/>
              <a:t> прав </a:t>
            </a:r>
            <a:r>
              <a:rPr lang="ru-RU" sz="2400" dirty="0" err="1"/>
              <a:t>жінок</a:t>
            </a:r>
            <a:r>
              <a:rPr lang="ru-RU" sz="2400" dirty="0"/>
              <a:t> і </a:t>
            </a:r>
            <a:r>
              <a:rPr lang="ru-RU" sz="2400" dirty="0" err="1"/>
              <a:t>чоловіків</a:t>
            </a:r>
            <a:r>
              <a:rPr lang="ru-RU" sz="2400" dirty="0"/>
              <a:t>; 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385842363"/>
              </p:ext>
            </p:extLst>
          </p:nvPr>
        </p:nvGraphicFramePr>
        <p:xfrm>
          <a:off x="1480457" y="4670922"/>
          <a:ext cx="7445829" cy="18459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8262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4764" y="292556"/>
            <a:ext cx="7886700" cy="636359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err="1" smtClean="0"/>
              <a:t>Параметри</a:t>
            </a:r>
            <a:r>
              <a:rPr lang="ru-RU" sz="3200" b="1" dirty="0" smtClean="0"/>
              <a:t> </a:t>
            </a:r>
            <a:r>
              <a:rPr lang="ru-RU" sz="3200" b="1" dirty="0" err="1"/>
              <a:t>рівності</a:t>
            </a:r>
            <a:r>
              <a:rPr lang="ru-RU" sz="3200" b="1" dirty="0"/>
              <a:t> </a:t>
            </a:r>
            <a:r>
              <a:rPr lang="ru-RU" sz="3200" b="1" dirty="0" err="1"/>
              <a:t>чоловіків</a:t>
            </a:r>
            <a:r>
              <a:rPr lang="ru-RU" sz="3200" b="1" dirty="0"/>
              <a:t> та </a:t>
            </a:r>
            <a:r>
              <a:rPr lang="ru-RU" sz="3200" b="1" dirty="0" err="1" smtClean="0"/>
              <a:t>жінок</a:t>
            </a:r>
            <a:endParaRPr lang="ru-RU" sz="32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1924528"/>
              </p:ext>
            </p:extLst>
          </p:nvPr>
        </p:nvGraphicFramePr>
        <p:xfrm>
          <a:off x="304799" y="1204686"/>
          <a:ext cx="8708571" cy="55009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88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8856" y="234497"/>
            <a:ext cx="7586435" cy="1325563"/>
          </a:xfrm>
        </p:spPr>
        <p:txBody>
          <a:bodyPr>
            <a:noAutofit/>
          </a:bodyPr>
          <a:lstStyle/>
          <a:p>
            <a:pPr algn="r"/>
            <a:r>
              <a:rPr lang="ru-RU" sz="2800" dirty="0"/>
              <a:t>Нормативно-</a:t>
            </a:r>
            <a:r>
              <a:rPr lang="ru-RU" sz="2800" dirty="0" err="1"/>
              <a:t>правові</a:t>
            </a:r>
            <a:r>
              <a:rPr lang="ru-RU" sz="2800" dirty="0"/>
              <a:t> засади </a:t>
            </a:r>
            <a:r>
              <a:rPr lang="ru-RU" sz="2800" dirty="0" err="1"/>
              <a:t>забезпечення</a:t>
            </a:r>
            <a:r>
              <a:rPr lang="ru-RU" sz="2800" dirty="0"/>
              <a:t> принципу </a:t>
            </a:r>
            <a:r>
              <a:rPr lang="ru-RU" sz="2800" dirty="0" err="1"/>
              <a:t>гендерної</a:t>
            </a:r>
            <a:r>
              <a:rPr lang="ru-RU" sz="2800" dirty="0"/>
              <a:t> </a:t>
            </a:r>
            <a:r>
              <a:rPr lang="ru-RU" sz="2800" dirty="0" err="1"/>
              <a:t>рівності</a:t>
            </a:r>
            <a:r>
              <a:rPr lang="ru-RU" sz="2800" dirty="0"/>
              <a:t> </a:t>
            </a:r>
            <a:r>
              <a:rPr lang="ru-RU" sz="2800" dirty="0" err="1"/>
              <a:t>знаходять</a:t>
            </a:r>
            <a:r>
              <a:rPr lang="ru-RU" sz="2800" dirty="0"/>
              <a:t> </a:t>
            </a:r>
            <a:r>
              <a:rPr lang="ru-RU" sz="2800" dirty="0" err="1"/>
              <a:t>своє</a:t>
            </a:r>
            <a:r>
              <a:rPr lang="ru-RU" sz="2800" dirty="0"/>
              <a:t> </a:t>
            </a:r>
            <a:r>
              <a:rPr lang="ru-RU" sz="2800" dirty="0" err="1"/>
              <a:t>об’єктивне</a:t>
            </a:r>
            <a:r>
              <a:rPr lang="ru-RU" sz="2800" dirty="0"/>
              <a:t> </a:t>
            </a:r>
            <a:r>
              <a:rPr lang="ru-RU" sz="2800" dirty="0" err="1"/>
              <a:t>відображення</a:t>
            </a:r>
            <a:r>
              <a:rPr lang="ru-RU" sz="2800" dirty="0"/>
              <a:t> у </a:t>
            </a:r>
            <a:r>
              <a:rPr lang="ru-RU" sz="2800" dirty="0" err="1"/>
              <a:t>системі</a:t>
            </a:r>
            <a:r>
              <a:rPr lang="ru-RU" sz="2800" dirty="0"/>
              <a:t> чинного </a:t>
            </a:r>
            <a:r>
              <a:rPr lang="ru-RU" sz="2800" dirty="0" err="1"/>
              <a:t>законодавства</a:t>
            </a:r>
            <a:r>
              <a:rPr lang="ru-RU" sz="2800" dirty="0"/>
              <a:t>, яку </a:t>
            </a:r>
            <a:r>
              <a:rPr lang="ru-RU" sz="2800" dirty="0" err="1"/>
              <a:t>складають</a:t>
            </a:r>
            <a:r>
              <a:rPr lang="ru-RU" sz="2800" dirty="0"/>
              <a:t>: 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5184871"/>
              </p:ext>
            </p:extLst>
          </p:nvPr>
        </p:nvGraphicFramePr>
        <p:xfrm>
          <a:off x="0" y="1712686"/>
          <a:ext cx="8926286" cy="4934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9003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9943" y="365127"/>
            <a:ext cx="8476343" cy="75247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err="1"/>
              <a:t>Основний</a:t>
            </a:r>
            <a:r>
              <a:rPr lang="ru-RU" sz="3100" b="1" dirty="0"/>
              <a:t> Закон </a:t>
            </a:r>
            <a:r>
              <a:rPr lang="ru-RU" sz="3100" b="1" dirty="0" err="1"/>
              <a:t>відображає</a:t>
            </a:r>
            <a:r>
              <a:rPr lang="ru-RU" sz="3100" b="1" dirty="0"/>
              <a:t> </a:t>
            </a:r>
            <a:r>
              <a:rPr lang="ru-RU" sz="3100" b="1" dirty="0" err="1"/>
              <a:t>загальноприйнятий</a:t>
            </a:r>
            <a:r>
              <a:rPr lang="ru-RU" sz="3100" b="1" dirty="0"/>
              <a:t> </a:t>
            </a:r>
            <a:r>
              <a:rPr lang="ru-RU" sz="3100" b="1" dirty="0" err="1"/>
              <a:t>підхід</a:t>
            </a:r>
            <a:r>
              <a:rPr lang="ru-RU" sz="3100" b="1" dirty="0"/>
              <a:t> </a:t>
            </a:r>
            <a:r>
              <a:rPr lang="ru-RU" sz="3100" b="1" dirty="0" err="1"/>
              <a:t>забезпечення</a:t>
            </a:r>
            <a:r>
              <a:rPr lang="ru-RU" sz="3100" b="1" dirty="0"/>
              <a:t> </a:t>
            </a:r>
            <a:r>
              <a:rPr lang="ru-RU" sz="3100" b="1" dirty="0" err="1" smtClean="0"/>
              <a:t>гендерної</a:t>
            </a:r>
            <a:r>
              <a:rPr lang="ru-RU" sz="3100" b="1" dirty="0" smtClean="0"/>
              <a:t> </a:t>
            </a:r>
            <a:r>
              <a:rPr lang="ru-RU" sz="3100" b="1" dirty="0" err="1" smtClean="0"/>
              <a:t>рівності</a:t>
            </a:r>
            <a:r>
              <a:rPr lang="ru-RU" sz="3100" b="1" dirty="0" smtClean="0"/>
              <a:t>: </a:t>
            </a:r>
            <a:endParaRPr lang="ru-RU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2138895"/>
              </p:ext>
            </p:extLst>
          </p:nvPr>
        </p:nvGraphicFramePr>
        <p:xfrm>
          <a:off x="-290287" y="1423686"/>
          <a:ext cx="9710057" cy="37288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34569" y="5367386"/>
            <a:ext cx="778691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Комплекс </a:t>
            </a:r>
            <a:r>
              <a:rPr lang="ru-RU" b="1" dirty="0" err="1"/>
              <a:t>взаємопов’язаних</a:t>
            </a:r>
            <a:r>
              <a:rPr lang="ru-RU" b="1" dirty="0"/>
              <a:t> </a:t>
            </a:r>
            <a:r>
              <a:rPr lang="ru-RU" b="1" dirty="0" err="1"/>
              <a:t>конституційних</a:t>
            </a:r>
            <a:r>
              <a:rPr lang="ru-RU" b="1" dirty="0"/>
              <a:t> норм,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безпосередньо</a:t>
            </a:r>
            <a:r>
              <a:rPr lang="ru-RU" b="1" dirty="0"/>
              <a:t> </a:t>
            </a:r>
            <a:r>
              <a:rPr lang="ru-RU" b="1" dirty="0" err="1"/>
              <a:t>чи</a:t>
            </a:r>
            <a:r>
              <a:rPr lang="ru-RU" b="1" dirty="0"/>
              <a:t> </a:t>
            </a:r>
            <a:r>
              <a:rPr lang="ru-RU" b="1" dirty="0" err="1"/>
              <a:t>опосередковано</a:t>
            </a:r>
            <a:r>
              <a:rPr lang="ru-RU" b="1" dirty="0"/>
              <a:t> </a:t>
            </a:r>
            <a:r>
              <a:rPr lang="ru-RU" b="1" dirty="0" err="1"/>
              <a:t>гарантують</a:t>
            </a:r>
            <a:r>
              <a:rPr lang="ru-RU" b="1" dirty="0"/>
              <a:t> </a:t>
            </a:r>
            <a:r>
              <a:rPr lang="ru-RU" b="1" dirty="0" err="1"/>
              <a:t>рівність</a:t>
            </a:r>
            <a:r>
              <a:rPr lang="ru-RU" b="1" dirty="0"/>
              <a:t> та </a:t>
            </a:r>
            <a:r>
              <a:rPr lang="ru-RU" b="1" dirty="0" err="1"/>
              <a:t>недискримінацію</a:t>
            </a:r>
            <a:r>
              <a:rPr lang="ru-RU" b="1" dirty="0"/>
              <a:t> </a:t>
            </a:r>
            <a:r>
              <a:rPr lang="ru-RU" b="1" dirty="0" err="1"/>
              <a:t>осіб</a:t>
            </a:r>
            <a:r>
              <a:rPr lang="ru-RU" b="1" dirty="0"/>
              <a:t>, </a:t>
            </a:r>
            <a:r>
              <a:rPr lang="ru-RU" b="1" dirty="0" err="1"/>
              <a:t>передбачено</a:t>
            </a:r>
            <a:r>
              <a:rPr lang="ru-RU" b="1" dirty="0"/>
              <a:t>, </a:t>
            </a:r>
            <a:r>
              <a:rPr lang="ru-RU" b="1" dirty="0" err="1"/>
              <a:t>зокрема</a:t>
            </a:r>
            <a:r>
              <a:rPr lang="ru-RU" b="1" dirty="0"/>
              <a:t>, у ст. 1, 3, 8, 17, 21, 23, 24, 26, 38, 51, 52, 55, 57, 59 </a:t>
            </a:r>
            <a:r>
              <a:rPr lang="ru-RU" b="1" dirty="0" err="1"/>
              <a:t>Конституції</a:t>
            </a:r>
            <a:r>
              <a:rPr lang="ru-RU" b="1" dirty="0"/>
              <a:t> </a:t>
            </a:r>
            <a:r>
              <a:rPr lang="ru-RU" b="1" dirty="0" err="1"/>
              <a:t>України</a:t>
            </a:r>
            <a:r>
              <a:rPr lang="ru-RU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8751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395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 </a:t>
            </a:r>
            <a:r>
              <a:rPr lang="ru-RU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України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«Про </a:t>
            </a:r>
            <a:r>
              <a:rPr lang="ru-RU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запобігання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ru-RU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протидію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домашньому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насильству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</a:t>
            </a:r>
            <a:r>
              <a:rPr lang="ru-RU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7 </a:t>
            </a:r>
            <a:r>
              <a:rPr lang="ru-RU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грудня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2017 р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., </a:t>
            </a:r>
            <a:r>
              <a:rPr lang="ru-RU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який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передбачає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відповідно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 </a:t>
            </a:r>
            <a:r>
              <a:rPr lang="ru-RU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міжнародної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практики: 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9286851"/>
              </p:ext>
            </p:extLst>
          </p:nvPr>
        </p:nvGraphicFramePr>
        <p:xfrm>
          <a:off x="280306" y="1462768"/>
          <a:ext cx="8544379" cy="17158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029960354"/>
              </p:ext>
            </p:extLst>
          </p:nvPr>
        </p:nvGraphicFramePr>
        <p:xfrm>
          <a:off x="290286" y="3352800"/>
          <a:ext cx="8665028" cy="33673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94472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/>
              <a:t>До </a:t>
            </a:r>
            <a:r>
              <a:rPr lang="ru-RU" sz="2400" b="1" dirty="0" err="1"/>
              <a:t>базових</a:t>
            </a:r>
            <a:r>
              <a:rPr lang="ru-RU" sz="2400" b="1" dirty="0"/>
              <a:t> нормативно-</a:t>
            </a:r>
            <a:r>
              <a:rPr lang="ru-RU" sz="2400" b="1" dirty="0" err="1"/>
              <a:t>правових</a:t>
            </a:r>
            <a:r>
              <a:rPr lang="ru-RU" sz="2400" b="1" dirty="0"/>
              <a:t> </a:t>
            </a:r>
            <a:r>
              <a:rPr lang="ru-RU" sz="2400" b="1" dirty="0" err="1"/>
              <a:t>актів</a:t>
            </a:r>
            <a:r>
              <a:rPr lang="ru-RU" sz="2400" b="1" dirty="0"/>
              <a:t>, предметом правового </a:t>
            </a:r>
            <a:r>
              <a:rPr lang="ru-RU" sz="2400" b="1" dirty="0" err="1"/>
              <a:t>регулювання</a:t>
            </a:r>
            <a:r>
              <a:rPr lang="ru-RU" sz="2400" b="1" dirty="0"/>
              <a:t> </a:t>
            </a:r>
            <a:r>
              <a:rPr lang="ru-RU" sz="2400" b="1" dirty="0" err="1"/>
              <a:t>яких</a:t>
            </a:r>
            <a:r>
              <a:rPr lang="ru-RU" sz="2400" b="1" dirty="0"/>
              <a:t> є принцип </a:t>
            </a:r>
            <a:r>
              <a:rPr lang="ru-RU" sz="2400" b="1" dirty="0" err="1"/>
              <a:t>гендерної</a:t>
            </a:r>
            <a:r>
              <a:rPr lang="ru-RU" sz="2400" b="1" dirty="0"/>
              <a:t> </a:t>
            </a:r>
            <a:r>
              <a:rPr lang="ru-RU" sz="2400" b="1" dirty="0" err="1"/>
              <a:t>рівності</a:t>
            </a:r>
            <a:r>
              <a:rPr lang="ru-RU" sz="2400" b="1" dirty="0"/>
              <a:t>, </a:t>
            </a:r>
            <a:r>
              <a:rPr lang="ru-RU" sz="2400" b="1" dirty="0" err="1"/>
              <a:t>відноситься</a:t>
            </a:r>
            <a:r>
              <a:rPr lang="ru-RU" sz="2400" b="1" dirty="0"/>
              <a:t> Закон </a:t>
            </a:r>
            <a:r>
              <a:rPr lang="ru-RU" sz="2400" b="1" dirty="0" err="1"/>
              <a:t>України</a:t>
            </a:r>
            <a:r>
              <a:rPr lang="ru-RU" sz="2400" b="1" dirty="0"/>
              <a:t> «Про </a:t>
            </a:r>
            <a:r>
              <a:rPr lang="ru-RU" sz="2400" b="1" dirty="0" err="1"/>
              <a:t>забезпечення</a:t>
            </a:r>
            <a:r>
              <a:rPr lang="ru-RU" sz="2400" b="1" dirty="0"/>
              <a:t> </a:t>
            </a:r>
            <a:r>
              <a:rPr lang="ru-RU" sz="2400" b="1" dirty="0" err="1"/>
              <a:t>рівних</a:t>
            </a:r>
            <a:r>
              <a:rPr lang="ru-RU" sz="2400" b="1" dirty="0"/>
              <a:t> прав та </a:t>
            </a:r>
            <a:r>
              <a:rPr lang="ru-RU" sz="2400" b="1" dirty="0" err="1"/>
              <a:t>можливостей</a:t>
            </a:r>
            <a:r>
              <a:rPr lang="ru-RU" sz="2400" b="1" dirty="0"/>
              <a:t> </a:t>
            </a:r>
            <a:r>
              <a:rPr lang="ru-RU" sz="2400" b="1" dirty="0" err="1"/>
              <a:t>жінок</a:t>
            </a:r>
            <a:r>
              <a:rPr lang="ru-RU" sz="2400" b="1" dirty="0"/>
              <a:t> і </a:t>
            </a:r>
            <a:r>
              <a:rPr lang="ru-RU" sz="2400" b="1" dirty="0" err="1"/>
              <a:t>чоловіків</a:t>
            </a:r>
            <a:r>
              <a:rPr lang="ru-RU" sz="2400" b="1" dirty="0"/>
              <a:t>» </a:t>
            </a:r>
            <a:r>
              <a:rPr lang="ru-RU" sz="2400" b="1" dirty="0" err="1"/>
              <a:t>від</a:t>
            </a:r>
            <a:r>
              <a:rPr lang="ru-RU" sz="2400" b="1" dirty="0"/>
              <a:t> 08 </a:t>
            </a:r>
            <a:r>
              <a:rPr lang="ru-RU" sz="2400" b="1" dirty="0" err="1"/>
              <a:t>вересня</a:t>
            </a:r>
            <a:r>
              <a:rPr lang="ru-RU" sz="2400" b="1" dirty="0"/>
              <a:t> 2005 р.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6499690"/>
              </p:ext>
            </p:extLst>
          </p:nvPr>
        </p:nvGraphicFramePr>
        <p:xfrm>
          <a:off x="217715" y="1944547"/>
          <a:ext cx="8185505" cy="4232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183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275</TotalTime>
  <Words>1969</Words>
  <Application>Microsoft Office PowerPoint</Application>
  <PresentationFormat>Экран (4:3)</PresentationFormat>
  <Paragraphs>93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ПРАВОВЕ ЗАБЕЗПЕЧЕННЯ ГЕНДЕРНОЇ РІВНОСТІ В УКРАЇНІ</vt:lpstr>
      <vt:lpstr>ПЛАН ЛЕКЦІЇ:</vt:lpstr>
      <vt:lpstr>РЕКОМЕНДОВАНА ЛІТЕРАТУРА:</vt:lpstr>
      <vt:lpstr> Гендерна рівність  - рівний правовий статус жінок і чоловіків та рівні можливості для його реалізації,  що дозволяє особам  обох статей   брати   рівну   участь   у  всіх  сферах  життєдіяльності  суспільства</vt:lpstr>
      <vt:lpstr>Параметри рівності чоловіків та жінок</vt:lpstr>
      <vt:lpstr>Нормативно-правові засади забезпечення принципу гендерної рівності знаходять своє об’єктивне відображення у системі чинного законодавства, яку складають: </vt:lpstr>
      <vt:lpstr>Основний Закон відображає загальноприйнятий підхід забезпечення гендерної рівності: </vt:lpstr>
      <vt:lpstr>Закон України «Про запобігання та протидію домашньому насильству» від 7 грудня 2017 р., який передбачає, відповідно до міжнародної практики: </vt:lpstr>
      <vt:lpstr>До базових нормативно-правових актів, предметом правового регулювання яких є принцип гендерної рівності, відноситься Закон України «Про забезпечення рівних прав та можливостей жінок і чоловіків» від 08 вересня 2005 р. </vt:lpstr>
      <vt:lpstr>Презентация PowerPoint</vt:lpstr>
      <vt:lpstr>Важливим у забезпеченні принципу гендерної рівності є правове врегулювання протидії дискримінації за ознакою статі, здійснене в Законі України «Про засади запобігання та протидії дискримінації в Україні» від 06 вересня 2012 р.</vt:lpstr>
      <vt:lpstr>Презентация PowerPoint</vt:lpstr>
      <vt:lpstr>ПІДЗАКОННІ АКТИ У СФЕРІ ГЕНДЕРНОЇ РІВНОСТІ В МЕХАНІЗМІ ПРАВОВОГО РЕГУЛЮВАННЯ ГЕНДЕРНОЇ РІВНОСТІ В УКРАЇНІ </vt:lpstr>
      <vt:lpstr>Основними підзаконними НПА у цій сфері є:</vt:lpstr>
      <vt:lpstr>ВІДОМЧІ АКТИ ІЗ ЗАБЕЗПЕЧЕННЯ ГЕНДЕРНОЇ РІВНОСТІ МВС</vt:lpstr>
      <vt:lpstr>ВИСНОВКИ З ТЕМИ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Алла</cp:lastModifiedBy>
  <cp:revision>32</cp:revision>
  <dcterms:created xsi:type="dcterms:W3CDTF">2018-09-04T12:10:47Z</dcterms:created>
  <dcterms:modified xsi:type="dcterms:W3CDTF">2019-01-20T20:30:05Z</dcterms:modified>
</cp:coreProperties>
</file>