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notesMasterIdLst>
    <p:notesMasterId r:id="rId35"/>
  </p:notesMasterIdLst>
  <p:sldIdLst>
    <p:sldId id="340" r:id="rId2"/>
    <p:sldId id="355" r:id="rId3"/>
    <p:sldId id="356" r:id="rId4"/>
    <p:sldId id="357" r:id="rId5"/>
    <p:sldId id="358" r:id="rId6"/>
    <p:sldId id="359" r:id="rId7"/>
    <p:sldId id="360" r:id="rId8"/>
    <p:sldId id="361" r:id="rId9"/>
    <p:sldId id="362" r:id="rId10"/>
    <p:sldId id="363" r:id="rId11"/>
    <p:sldId id="364" r:id="rId12"/>
    <p:sldId id="365" r:id="rId13"/>
    <p:sldId id="366" r:id="rId14"/>
    <p:sldId id="367" r:id="rId15"/>
    <p:sldId id="368" r:id="rId16"/>
    <p:sldId id="369" r:id="rId17"/>
    <p:sldId id="370" r:id="rId18"/>
    <p:sldId id="371" r:id="rId19"/>
    <p:sldId id="372" r:id="rId20"/>
    <p:sldId id="373" r:id="rId21"/>
    <p:sldId id="374" r:id="rId22"/>
    <p:sldId id="375" r:id="rId23"/>
    <p:sldId id="376" r:id="rId24"/>
    <p:sldId id="377" r:id="rId25"/>
    <p:sldId id="378" r:id="rId26"/>
    <p:sldId id="379" r:id="rId27"/>
    <p:sldId id="380" r:id="rId28"/>
    <p:sldId id="381" r:id="rId29"/>
    <p:sldId id="382" r:id="rId30"/>
    <p:sldId id="383" r:id="rId31"/>
    <p:sldId id="384" r:id="rId32"/>
    <p:sldId id="385" r:id="rId33"/>
    <p:sldId id="386" r:id="rId3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990000"/>
    <a:srgbClr val="FF6600"/>
    <a:srgbClr val="F88608"/>
    <a:srgbClr val="0F388B"/>
    <a:srgbClr val="FFDD71"/>
    <a:srgbClr val="FFFFCC"/>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60" autoAdjust="0"/>
    <p:restoredTop sz="94660"/>
  </p:normalViewPr>
  <p:slideViewPr>
    <p:cSldViewPr>
      <p:cViewPr varScale="1">
        <p:scale>
          <a:sx n="59" d="100"/>
          <a:sy n="59" d="100"/>
        </p:scale>
        <p:origin x="-1258" y="-82"/>
      </p:cViewPr>
      <p:guideLst>
        <p:guide orient="horz" pos="1117"/>
        <p:guide pos="4332"/>
      </p:guideLst>
    </p:cSldViewPr>
  </p:slideViewPr>
  <p:notesTextViewPr>
    <p:cViewPr>
      <p:scale>
        <a:sx n="100" d="100"/>
        <a:sy n="100" d="100"/>
      </p:scale>
      <p:origin x="0" y="0"/>
    </p:cViewPr>
  </p:notesTextViewPr>
  <p:sorterViewPr>
    <p:cViewPr>
      <p:scale>
        <a:sx n="48" d="100"/>
        <a:sy n="48" d="100"/>
      </p:scale>
      <p:origin x="0" y="6252"/>
    </p:cViewPr>
  </p:sorterViewPr>
  <p:notesViewPr>
    <p:cSldViewPr>
      <p:cViewPr varScale="1">
        <p:scale>
          <a:sx n="38" d="100"/>
          <a:sy n="38" d="100"/>
        </p:scale>
        <p:origin x="-221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ru-RU"/>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ru-RU"/>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ru-RU"/>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C89CF578-D38B-45DA-BBB5-2A56CF1E6EE6}" type="slidenum">
              <a:rPr lang="ru-RU"/>
              <a:pPr>
                <a:defRPr/>
              </a:pPr>
              <a:t>‹#›</a:t>
            </a:fld>
            <a:endParaRPr lang="ru-RU"/>
          </a:p>
        </p:txBody>
      </p:sp>
    </p:spTree>
    <p:extLst>
      <p:ext uri="{BB962C8B-B14F-4D97-AF65-F5344CB8AC3E}">
        <p14:creationId xmlns:p14="http://schemas.microsoft.com/office/powerpoint/2010/main" val="754575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0"/>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21"/>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en-US" smtClean="0"/>
              <a:t>Click to edit Master title style</a:t>
            </a:r>
            <a:endParaRPr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0" name="Date Placeholder 27"/>
          <p:cNvSpPr>
            <a:spLocks noGrp="1"/>
          </p:cNvSpPr>
          <p:nvPr>
            <p:ph type="dt" sz="half" idx="10"/>
          </p:nvPr>
        </p:nvSpPr>
        <p:spPr>
          <a:xfrm>
            <a:off x="6400800" y="6354763"/>
            <a:ext cx="2286000" cy="366712"/>
          </a:xfrm>
        </p:spPr>
        <p:txBody>
          <a:bodyPr/>
          <a:lstStyle>
            <a:lvl1pPr>
              <a:defRPr sz="1400"/>
            </a:lvl1pPr>
          </a:lstStyle>
          <a:p>
            <a:pPr>
              <a:defRPr/>
            </a:pPr>
            <a:endParaRPr lang="ru-RU"/>
          </a:p>
        </p:txBody>
      </p:sp>
      <p:sp>
        <p:nvSpPr>
          <p:cNvPr id="11" name="Footer Placeholder 16"/>
          <p:cNvSpPr>
            <a:spLocks noGrp="1"/>
          </p:cNvSpPr>
          <p:nvPr>
            <p:ph type="ftr" sz="quarter" idx="11"/>
          </p:nvPr>
        </p:nvSpPr>
        <p:spPr>
          <a:xfrm>
            <a:off x="2898775" y="6354763"/>
            <a:ext cx="3475038" cy="366712"/>
          </a:xfrm>
        </p:spPr>
        <p:txBody>
          <a:bodyPr/>
          <a:lstStyle>
            <a:lvl1pPr>
              <a:defRPr/>
            </a:lvl1pPr>
          </a:lstStyle>
          <a:p>
            <a:pPr>
              <a:defRPr/>
            </a:pPr>
            <a:endParaRPr lang="ru-RU"/>
          </a:p>
        </p:txBody>
      </p:sp>
      <p:sp>
        <p:nvSpPr>
          <p:cNvPr id="12" name="Slide Number Placeholder 28"/>
          <p:cNvSpPr>
            <a:spLocks noGrp="1"/>
          </p:cNvSpPr>
          <p:nvPr>
            <p:ph type="sldNum" sz="quarter" idx="12"/>
          </p:nvPr>
        </p:nvSpPr>
        <p:spPr>
          <a:xfrm>
            <a:off x="1216025" y="6354763"/>
            <a:ext cx="1219200" cy="366712"/>
          </a:xfrm>
        </p:spPr>
        <p:txBody>
          <a:bodyPr/>
          <a:lstStyle>
            <a:lvl1pPr>
              <a:defRPr/>
            </a:lvl1pPr>
          </a:lstStyle>
          <a:p>
            <a:pPr>
              <a:defRPr/>
            </a:pPr>
            <a:fld id="{4F85F552-0E07-485C-B18D-36CF9D47A498}"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ru-RU"/>
          </a:p>
        </p:txBody>
      </p:sp>
      <p:sp>
        <p:nvSpPr>
          <p:cNvPr id="5" name="Footer Placeholder 2"/>
          <p:cNvSpPr>
            <a:spLocks noGrp="1"/>
          </p:cNvSpPr>
          <p:nvPr>
            <p:ph type="ftr" sz="quarter" idx="11"/>
          </p:nvPr>
        </p:nvSpPr>
        <p:spPr/>
        <p:txBody>
          <a:bodyPr/>
          <a:lstStyle>
            <a:lvl1pPr>
              <a:defRPr/>
            </a:lvl1pPr>
          </a:lstStyle>
          <a:p>
            <a:pPr>
              <a:defRPr/>
            </a:pPr>
            <a:endParaRPr lang="ru-RU"/>
          </a:p>
        </p:txBody>
      </p:sp>
      <p:sp>
        <p:nvSpPr>
          <p:cNvPr id="6" name="Slide Number Placeholder 22"/>
          <p:cNvSpPr>
            <a:spLocks noGrp="1"/>
          </p:cNvSpPr>
          <p:nvPr>
            <p:ph type="sldNum" sz="quarter" idx="12"/>
          </p:nvPr>
        </p:nvSpPr>
        <p:spPr/>
        <p:txBody>
          <a:bodyPr/>
          <a:lstStyle>
            <a:lvl1pPr>
              <a:defRPr/>
            </a:lvl1pPr>
          </a:lstStyle>
          <a:p>
            <a:pPr>
              <a:defRPr/>
            </a:pPr>
            <a:fld id="{83E1CC9B-18A3-4674-86EF-1A421C42D0F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EC2452EA-D9D9-420F-8F15-0E6ABB6B152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ru-RU"/>
          </a:p>
        </p:txBody>
      </p:sp>
      <p:sp>
        <p:nvSpPr>
          <p:cNvPr id="5" name="Footer Placeholder 2"/>
          <p:cNvSpPr>
            <a:spLocks noGrp="1"/>
          </p:cNvSpPr>
          <p:nvPr>
            <p:ph type="ftr" sz="quarter" idx="11"/>
          </p:nvPr>
        </p:nvSpPr>
        <p:spPr/>
        <p:txBody>
          <a:bodyPr/>
          <a:lstStyle>
            <a:lvl1pPr>
              <a:defRPr/>
            </a:lvl1pPr>
          </a:lstStyle>
          <a:p>
            <a:pPr>
              <a:defRPr/>
            </a:pPr>
            <a:endParaRPr lang="ru-RU"/>
          </a:p>
        </p:txBody>
      </p:sp>
      <p:sp>
        <p:nvSpPr>
          <p:cNvPr id="6" name="Slide Number Placeholder 22"/>
          <p:cNvSpPr>
            <a:spLocks noGrp="1"/>
          </p:cNvSpPr>
          <p:nvPr>
            <p:ph type="sldNum" sz="quarter" idx="12"/>
          </p:nvPr>
        </p:nvSpPr>
        <p:spPr/>
        <p:txBody>
          <a:bodyPr/>
          <a:lstStyle>
            <a:lvl1pPr>
              <a:defRPr/>
            </a:lvl1pPr>
          </a:lstStyle>
          <a:p>
            <a:pPr>
              <a:defRPr/>
            </a:pPr>
            <a:fld id="{743B7B71-0B79-43A1-A618-B703C4B553E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endParaRPr lang="ru-RU"/>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ru-RU"/>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A3A031B9-4792-4B53-A58F-30ACD47F17CD}"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ru-RU"/>
          </a:p>
        </p:txBody>
      </p:sp>
      <p:sp>
        <p:nvSpPr>
          <p:cNvPr id="6" name="Footer Placeholder 2"/>
          <p:cNvSpPr>
            <a:spLocks noGrp="1"/>
          </p:cNvSpPr>
          <p:nvPr>
            <p:ph type="ftr" sz="quarter" idx="11"/>
          </p:nvPr>
        </p:nvSpPr>
        <p:spPr/>
        <p:txBody>
          <a:bodyPr/>
          <a:lstStyle>
            <a:lvl1pPr>
              <a:defRPr/>
            </a:lvl1pPr>
          </a:lstStyle>
          <a:p>
            <a:pPr>
              <a:defRPr/>
            </a:pPr>
            <a:endParaRPr lang="ru-RU"/>
          </a:p>
        </p:txBody>
      </p:sp>
      <p:sp>
        <p:nvSpPr>
          <p:cNvPr id="7" name="Slide Number Placeholder 22"/>
          <p:cNvSpPr>
            <a:spLocks noGrp="1"/>
          </p:cNvSpPr>
          <p:nvPr>
            <p:ph type="sldNum" sz="quarter" idx="12"/>
          </p:nvPr>
        </p:nvSpPr>
        <p:spPr/>
        <p:txBody>
          <a:bodyPr/>
          <a:lstStyle>
            <a:lvl1pPr>
              <a:defRPr/>
            </a:lvl1pPr>
          </a:lstStyle>
          <a:p>
            <a:pPr>
              <a:defRPr/>
            </a:pPr>
            <a:fld id="{0328EA6F-5BF0-4FEF-B169-47DC24F6274F}"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ru-RU"/>
          </a:p>
        </p:txBody>
      </p:sp>
      <p:sp>
        <p:nvSpPr>
          <p:cNvPr id="8" name="Footer Placeholder 2"/>
          <p:cNvSpPr>
            <a:spLocks noGrp="1"/>
          </p:cNvSpPr>
          <p:nvPr>
            <p:ph type="ftr" sz="quarter" idx="11"/>
          </p:nvPr>
        </p:nvSpPr>
        <p:spPr/>
        <p:txBody>
          <a:bodyPr/>
          <a:lstStyle>
            <a:lvl1pPr>
              <a:defRPr/>
            </a:lvl1pPr>
          </a:lstStyle>
          <a:p>
            <a:pPr>
              <a:defRPr/>
            </a:pPr>
            <a:endParaRPr lang="ru-RU"/>
          </a:p>
        </p:txBody>
      </p:sp>
      <p:sp>
        <p:nvSpPr>
          <p:cNvPr id="9" name="Slide Number Placeholder 22"/>
          <p:cNvSpPr>
            <a:spLocks noGrp="1"/>
          </p:cNvSpPr>
          <p:nvPr>
            <p:ph type="sldNum" sz="quarter" idx="12"/>
          </p:nvPr>
        </p:nvSpPr>
        <p:spPr/>
        <p:txBody>
          <a:bodyPr/>
          <a:lstStyle>
            <a:lvl1pPr>
              <a:defRPr/>
            </a:lvl1pPr>
          </a:lstStyle>
          <a:p>
            <a:pPr>
              <a:defRPr/>
            </a:pPr>
            <a:fld id="{90271DC8-59C6-4B2C-AA67-CE9AAF23D423}"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endParaRPr lang="ru-RU"/>
          </a:p>
        </p:txBody>
      </p:sp>
      <p:sp>
        <p:nvSpPr>
          <p:cNvPr id="5" name="Footer Placeholder 3"/>
          <p:cNvSpPr>
            <a:spLocks noGrp="1"/>
          </p:cNvSpPr>
          <p:nvPr>
            <p:ph type="ftr" sz="quarter" idx="11"/>
          </p:nvPr>
        </p:nvSpPr>
        <p:spPr/>
        <p:txBody>
          <a:bodyPr/>
          <a:lstStyle>
            <a:lvl1pPr>
              <a:defRPr/>
            </a:lvl1pPr>
          </a:lstStyle>
          <a:p>
            <a:pPr>
              <a:defRPr/>
            </a:pPr>
            <a:endParaRPr lang="ru-RU"/>
          </a:p>
        </p:txBody>
      </p:sp>
      <p:sp>
        <p:nvSpPr>
          <p:cNvPr id="6" name="Slide Number Placeholder 4"/>
          <p:cNvSpPr>
            <a:spLocks noGrp="1"/>
          </p:cNvSpPr>
          <p:nvPr>
            <p:ph type="sldNum" sz="quarter" idx="12"/>
          </p:nvPr>
        </p:nvSpPr>
        <p:spPr/>
        <p:txBody>
          <a:bodyPr/>
          <a:lstStyle>
            <a:lvl1pPr>
              <a:defRPr/>
            </a:lvl1pPr>
          </a:lstStyle>
          <a:p>
            <a:pPr>
              <a:defRPr/>
            </a:pPr>
            <a:fld id="{00F088DF-707A-42D6-BBF5-2012B226FDF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Date Placeholder 1"/>
          <p:cNvSpPr>
            <a:spLocks noGrp="1"/>
          </p:cNvSpPr>
          <p:nvPr>
            <p:ph type="dt" sz="half" idx="10"/>
          </p:nvPr>
        </p:nvSpPr>
        <p:spPr/>
        <p:txBody>
          <a:bodyPr/>
          <a:lstStyle>
            <a:lvl1pPr>
              <a:defRPr/>
            </a:lvl1pPr>
          </a:lstStyle>
          <a:p>
            <a:pPr>
              <a:defRPr/>
            </a:pPr>
            <a:endParaRPr lang="ru-RU"/>
          </a:p>
        </p:txBody>
      </p:sp>
      <p:sp>
        <p:nvSpPr>
          <p:cNvPr id="5" name="Footer Placeholder 2"/>
          <p:cNvSpPr>
            <a:spLocks noGrp="1"/>
          </p:cNvSpPr>
          <p:nvPr>
            <p:ph type="ftr" sz="quarter" idx="11"/>
          </p:nvPr>
        </p:nvSpPr>
        <p:spPr/>
        <p:txBody>
          <a:bodyPr/>
          <a:lstStyle>
            <a:lvl1pPr>
              <a:defRPr/>
            </a:lvl1pPr>
          </a:lstStyle>
          <a:p>
            <a:pPr>
              <a:defRPr/>
            </a:pPr>
            <a:endParaRPr lang="ru-RU"/>
          </a:p>
        </p:txBody>
      </p:sp>
      <p:sp>
        <p:nvSpPr>
          <p:cNvPr id="6" name="Slide Number Placeholder 3"/>
          <p:cNvSpPr>
            <a:spLocks noGrp="1"/>
          </p:cNvSpPr>
          <p:nvPr>
            <p:ph type="sldNum" sz="quarter" idx="12"/>
          </p:nvPr>
        </p:nvSpPr>
        <p:spPr/>
        <p:txBody>
          <a:bodyPr/>
          <a:lstStyle>
            <a:lvl1pPr>
              <a:defRPr/>
            </a:lvl1pPr>
          </a:lstStyle>
          <a:p>
            <a:pPr>
              <a:defRPr/>
            </a:pPr>
            <a:fld id="{8392FC8E-CE08-44F1-BD1C-6673F8BEFB1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latin typeface="Arial" pitchFamily="34" charset="0"/>
              <a:cs typeface="Arial" pitchFamily="34" charset="0"/>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endParaRPr lang="ru-RU"/>
          </a:p>
        </p:txBody>
      </p:sp>
      <p:sp>
        <p:nvSpPr>
          <p:cNvPr id="9" name="Footer Placeholder 5"/>
          <p:cNvSpPr>
            <a:spLocks noGrp="1"/>
          </p:cNvSpPr>
          <p:nvPr>
            <p:ph type="ftr" sz="quarter" idx="11"/>
          </p:nvPr>
        </p:nvSpPr>
        <p:spPr/>
        <p:txBody>
          <a:bodyPr/>
          <a:lstStyle>
            <a:lvl1pPr>
              <a:defRPr/>
            </a:lvl1pPr>
          </a:lstStyle>
          <a:p>
            <a:pPr>
              <a:defRPr/>
            </a:pPr>
            <a:endParaRPr lang="ru-RU"/>
          </a:p>
        </p:txBody>
      </p:sp>
      <p:sp>
        <p:nvSpPr>
          <p:cNvPr id="10" name="Slide Number Placeholder 6"/>
          <p:cNvSpPr>
            <a:spLocks noGrp="1"/>
          </p:cNvSpPr>
          <p:nvPr>
            <p:ph type="sldNum" sz="quarter" idx="12"/>
          </p:nvPr>
        </p:nvSpPr>
        <p:spPr/>
        <p:txBody>
          <a:bodyPr/>
          <a:lstStyle>
            <a:lvl1pPr>
              <a:defRPr/>
            </a:lvl1pPr>
          </a:lstStyle>
          <a:p>
            <a:pPr>
              <a:defRPr/>
            </a:pPr>
            <a:fld id="{919090AA-E144-4691-B0B1-5D3326A97CC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endParaRPr lang="ru-RU"/>
          </a:p>
        </p:txBody>
      </p:sp>
      <p:sp>
        <p:nvSpPr>
          <p:cNvPr id="9" name="Footer Placeholder 5"/>
          <p:cNvSpPr>
            <a:spLocks noGrp="1"/>
          </p:cNvSpPr>
          <p:nvPr>
            <p:ph type="ftr" sz="quarter" idx="11"/>
          </p:nvPr>
        </p:nvSpPr>
        <p:spPr/>
        <p:txBody>
          <a:bodyPr/>
          <a:lstStyle>
            <a:lvl1pPr>
              <a:defRPr/>
            </a:lvl1pPr>
          </a:lstStyle>
          <a:p>
            <a:pPr>
              <a:defRPr/>
            </a:pPr>
            <a:endParaRPr lang="ru-RU"/>
          </a:p>
        </p:txBody>
      </p:sp>
      <p:sp>
        <p:nvSpPr>
          <p:cNvPr id="10" name="Slide Number Placeholder 6"/>
          <p:cNvSpPr>
            <a:spLocks noGrp="1"/>
          </p:cNvSpPr>
          <p:nvPr>
            <p:ph type="sldNum" sz="quarter" idx="12"/>
          </p:nvPr>
        </p:nvSpPr>
        <p:spPr/>
        <p:txBody>
          <a:bodyPr/>
          <a:lstStyle>
            <a:lvl1pPr>
              <a:defRPr/>
            </a:lvl1pPr>
          </a:lstStyle>
          <a:p>
            <a:pPr>
              <a:defRPr/>
            </a:pPr>
            <a:fld id="{30DFFA55-37AB-433F-ABB3-C7158E9DF670}"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latin typeface="Arial" pitchFamily="34" charset="0"/>
                <a:cs typeface="Arial" pitchFamily="34" charset="0"/>
              </a:defRPr>
            </a:lvl1pPr>
          </a:lstStyle>
          <a:p>
            <a:pPr>
              <a:defRPr/>
            </a:pPr>
            <a:endParaRPr lang="ru-RU"/>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latin typeface="Arial" pitchFamily="34" charset="0"/>
                <a:cs typeface="Arial" pitchFamily="34" charset="0"/>
              </a:defRPr>
            </a:lvl1pPr>
          </a:lstStyle>
          <a:p>
            <a:pPr>
              <a:defRPr/>
            </a:pPr>
            <a:endParaRPr lang="ru-RU"/>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smtClean="0">
                <a:solidFill>
                  <a:schemeClr val="tx2"/>
                </a:solidFill>
                <a:latin typeface="Arial" pitchFamily="34" charset="0"/>
                <a:cs typeface="Arial" pitchFamily="34" charset="0"/>
              </a:defRPr>
            </a:lvl1pPr>
          </a:lstStyle>
          <a:p>
            <a:pPr>
              <a:defRPr/>
            </a:pPr>
            <a:fld id="{5FD67C44-DB79-4CDC-8690-F743B246934E}" type="slidenum">
              <a:rPr lang="ru-RU"/>
              <a:pPr>
                <a:defRPr/>
              </a:pPr>
              <a:t>‹#›</a:t>
            </a:fld>
            <a:endParaRPr lang="ru-RU"/>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855" r:id="rId1"/>
    <p:sldLayoutId id="2147483854" r:id="rId2"/>
    <p:sldLayoutId id="2147483856" r:id="rId3"/>
    <p:sldLayoutId id="2147483853" r:id="rId4"/>
    <p:sldLayoutId id="2147483852" r:id="rId5"/>
    <p:sldLayoutId id="2147483857" r:id="rId6"/>
    <p:sldLayoutId id="2147483858" r:id="rId7"/>
    <p:sldLayoutId id="2147483859" r:id="rId8"/>
    <p:sldLayoutId id="2147483860" r:id="rId9"/>
    <p:sldLayoutId id="2147483851" r:id="rId10"/>
    <p:sldLayoutId id="2147483861" r:id="rId11"/>
  </p:sldLayoutIdLst>
  <p:txStyles>
    <p:titleStyle>
      <a:lvl1pPr algn="l" rtl="0" fontAlgn="base">
        <a:spcBef>
          <a:spcPct val="0"/>
        </a:spcBef>
        <a:spcAft>
          <a:spcPct val="0"/>
        </a:spcAft>
        <a:defRPr sz="3200" kern="1200">
          <a:solidFill>
            <a:schemeClr val="tx2"/>
          </a:solidFill>
          <a:latin typeface="+mj-lt"/>
          <a:ea typeface="+mj-ea"/>
          <a:cs typeface="+mj-cs"/>
        </a:defRPr>
      </a:lvl1pPr>
      <a:lvl2pPr algn="l" rtl="0" fontAlgn="base">
        <a:spcBef>
          <a:spcPct val="0"/>
        </a:spcBef>
        <a:spcAft>
          <a:spcPct val="0"/>
        </a:spcAft>
        <a:defRPr sz="3200">
          <a:solidFill>
            <a:schemeClr val="tx2"/>
          </a:solidFill>
          <a:latin typeface="Cambria" pitchFamily="18" charset="0"/>
        </a:defRPr>
      </a:lvl2pPr>
      <a:lvl3pPr algn="l" rtl="0" fontAlgn="base">
        <a:spcBef>
          <a:spcPct val="0"/>
        </a:spcBef>
        <a:spcAft>
          <a:spcPct val="0"/>
        </a:spcAft>
        <a:defRPr sz="3200">
          <a:solidFill>
            <a:schemeClr val="tx2"/>
          </a:solidFill>
          <a:latin typeface="Cambria" pitchFamily="18" charset="0"/>
        </a:defRPr>
      </a:lvl3pPr>
      <a:lvl4pPr algn="l" rtl="0" fontAlgn="base">
        <a:spcBef>
          <a:spcPct val="0"/>
        </a:spcBef>
        <a:spcAft>
          <a:spcPct val="0"/>
        </a:spcAft>
        <a:defRPr sz="3200">
          <a:solidFill>
            <a:schemeClr val="tx2"/>
          </a:solidFill>
          <a:latin typeface="Cambria" pitchFamily="18" charset="0"/>
        </a:defRPr>
      </a:lvl4pPr>
      <a:lvl5pPr algn="l" rtl="0" fontAlgn="base">
        <a:spcBef>
          <a:spcPct val="0"/>
        </a:spcBef>
        <a:spcAft>
          <a:spcPct val="0"/>
        </a:spcAft>
        <a:defRPr sz="3200">
          <a:solidFill>
            <a:schemeClr val="tx2"/>
          </a:solidFill>
          <a:latin typeface="Cambria" pitchFamily="18" charset="0"/>
        </a:defRPr>
      </a:lvl5pPr>
      <a:lvl6pPr marL="457200" algn="l" rtl="0" fontAlgn="base">
        <a:spcBef>
          <a:spcPct val="0"/>
        </a:spcBef>
        <a:spcAft>
          <a:spcPct val="0"/>
        </a:spcAft>
        <a:defRPr sz="3200">
          <a:solidFill>
            <a:schemeClr val="tx2"/>
          </a:solidFill>
          <a:latin typeface="Cambria" pitchFamily="18" charset="0"/>
        </a:defRPr>
      </a:lvl6pPr>
      <a:lvl7pPr marL="914400" algn="l" rtl="0" fontAlgn="base">
        <a:spcBef>
          <a:spcPct val="0"/>
        </a:spcBef>
        <a:spcAft>
          <a:spcPct val="0"/>
        </a:spcAft>
        <a:defRPr sz="3200">
          <a:solidFill>
            <a:schemeClr val="tx2"/>
          </a:solidFill>
          <a:latin typeface="Cambria" pitchFamily="18" charset="0"/>
        </a:defRPr>
      </a:lvl7pPr>
      <a:lvl8pPr marL="1371600" algn="l" rtl="0" fontAlgn="base">
        <a:spcBef>
          <a:spcPct val="0"/>
        </a:spcBef>
        <a:spcAft>
          <a:spcPct val="0"/>
        </a:spcAft>
        <a:defRPr sz="3200">
          <a:solidFill>
            <a:schemeClr val="tx2"/>
          </a:solidFill>
          <a:latin typeface="Cambria" pitchFamily="18" charset="0"/>
        </a:defRPr>
      </a:lvl8pPr>
      <a:lvl9pPr marL="1828800" algn="l" rtl="0" fontAlgn="base">
        <a:spcBef>
          <a:spcPct val="0"/>
        </a:spcBef>
        <a:spcAft>
          <a:spcPct val="0"/>
        </a:spcAft>
        <a:defRPr sz="3200">
          <a:solidFill>
            <a:schemeClr val="tx2"/>
          </a:solidFill>
          <a:latin typeface="Cambria" pitchFamily="18" charset="0"/>
        </a:defRPr>
      </a:lvl9pPr>
    </p:titleStyle>
    <p:bodyStyle>
      <a:lvl1pPr marL="273050" indent="-273050" algn="l" rtl="0" fontAlgn="base">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fontAlgn="base">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fontAlgn="base">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fontAlgn="base">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fontAlgn="base">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earch.ligazakon.ua/l_doc2.nsf/link1/T102297.html"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search.ligazakon.ua/l_doc2.nsf/link1/T102297.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2"/>
          <p:cNvSpPr txBox="1">
            <a:spLocks noChangeArrowheads="1"/>
          </p:cNvSpPr>
          <p:nvPr/>
        </p:nvSpPr>
        <p:spPr bwMode="auto">
          <a:xfrm>
            <a:off x="1619250" y="2781300"/>
            <a:ext cx="6624638" cy="366713"/>
          </a:xfrm>
          <a:prstGeom prst="rect">
            <a:avLst/>
          </a:prstGeom>
          <a:noFill/>
          <a:ln w="9525">
            <a:noFill/>
            <a:miter lim="800000"/>
            <a:headEnd/>
            <a:tailEnd/>
          </a:ln>
        </p:spPr>
        <p:txBody>
          <a:bodyPr>
            <a:spAutoFit/>
          </a:bodyPr>
          <a:lstStyle/>
          <a:p>
            <a:pPr>
              <a:spcBef>
                <a:spcPct val="50000"/>
              </a:spcBef>
            </a:pPr>
            <a:endParaRPr lang="ru-RU"/>
          </a:p>
        </p:txBody>
      </p:sp>
      <p:sp>
        <p:nvSpPr>
          <p:cNvPr id="4101" name="Text Box 3"/>
          <p:cNvSpPr txBox="1">
            <a:spLocks noChangeArrowheads="1"/>
          </p:cNvSpPr>
          <p:nvPr/>
        </p:nvSpPr>
        <p:spPr bwMode="auto">
          <a:xfrm>
            <a:off x="684213" y="1412875"/>
            <a:ext cx="7165975" cy="2286000"/>
          </a:xfrm>
          <a:prstGeom prst="rect">
            <a:avLst/>
          </a:prstGeom>
          <a:noFill/>
          <a:ln w="31750">
            <a:noFill/>
            <a:miter lim="800000"/>
            <a:headEnd/>
            <a:tailEnd type="none" w="sm" len="sm"/>
          </a:ln>
        </p:spPr>
        <p:txBody>
          <a:bodyPr>
            <a:spAutoFit/>
          </a:bodyPr>
          <a:lstStyle/>
          <a:p>
            <a:pPr algn="ctr">
              <a:spcBef>
                <a:spcPct val="50000"/>
              </a:spcBef>
            </a:pPr>
            <a:endParaRPr lang="en-US" sz="4800" b="1">
              <a:solidFill>
                <a:srgbClr val="0070C0"/>
              </a:solidFill>
            </a:endParaRPr>
          </a:p>
          <a:p>
            <a:pPr algn="ctr">
              <a:spcBef>
                <a:spcPct val="50000"/>
              </a:spcBef>
            </a:pPr>
            <a:r>
              <a:rPr lang="ru-RU" sz="3200">
                <a:solidFill>
                  <a:srgbClr val="FF0000"/>
                </a:solidFill>
                <a:effectLst>
                  <a:outerShdw blurRad="38100" dist="38100" dir="2700000" algn="tl">
                    <a:srgbClr val="C0C0C0"/>
                  </a:outerShdw>
                </a:effectLst>
              </a:rPr>
              <a:t> </a:t>
            </a:r>
            <a:r>
              <a:rPr lang="en-US" sz="2000" b="1"/>
              <a:t> </a:t>
            </a:r>
            <a:r>
              <a:rPr lang="uk-UA" sz="2400" b="1"/>
              <a:t>Особливості розгляду заяв і повідомлень про вчинення гендерно обумовленого насильства </a:t>
            </a:r>
            <a:endParaRPr lang="en-US" sz="2400" b="1">
              <a:solidFill>
                <a:srgbClr val="0F388B"/>
              </a:solidFill>
            </a:endParaRPr>
          </a:p>
        </p:txBody>
      </p:sp>
      <p:pic>
        <p:nvPicPr>
          <p:cNvPr id="14339" name="Рисунок 6"/>
          <p:cNvPicPr>
            <a:picLocks noChangeAspect="1"/>
          </p:cNvPicPr>
          <p:nvPr/>
        </p:nvPicPr>
        <p:blipFill>
          <a:blip r:embed="rId2"/>
          <a:srcRect/>
          <a:stretch>
            <a:fillRect/>
          </a:stretch>
        </p:blipFill>
        <p:spPr bwMode="auto">
          <a:xfrm>
            <a:off x="250825" y="404813"/>
            <a:ext cx="2466975" cy="1847850"/>
          </a:xfrm>
          <a:prstGeom prst="rect">
            <a:avLst/>
          </a:prstGeom>
          <a:noFill/>
          <a:ln w="9525">
            <a:noFill/>
            <a:miter lim="800000"/>
            <a:headEnd/>
            <a:tailEnd/>
          </a:ln>
        </p:spPr>
      </p:pic>
      <p:pic>
        <p:nvPicPr>
          <p:cNvPr id="14340" name="Рисунок 10"/>
          <p:cNvPicPr>
            <a:picLocks noChangeAspect="1"/>
          </p:cNvPicPr>
          <p:nvPr/>
        </p:nvPicPr>
        <p:blipFill>
          <a:blip r:embed="rId3"/>
          <a:srcRect/>
          <a:stretch>
            <a:fillRect/>
          </a:stretch>
        </p:blipFill>
        <p:spPr bwMode="auto">
          <a:xfrm>
            <a:off x="6084888" y="404813"/>
            <a:ext cx="2808287" cy="1873250"/>
          </a:xfrm>
          <a:prstGeom prst="rect">
            <a:avLst/>
          </a:prstGeom>
          <a:noFill/>
          <a:ln w="9525">
            <a:noFill/>
            <a:miter lim="800000"/>
            <a:headEnd/>
            <a:tailEnd/>
          </a:ln>
        </p:spPr>
      </p:pic>
      <p:pic>
        <p:nvPicPr>
          <p:cNvPr id="14341" name="Рисунок 13"/>
          <p:cNvPicPr>
            <a:picLocks noChangeAspect="1"/>
          </p:cNvPicPr>
          <p:nvPr/>
        </p:nvPicPr>
        <p:blipFill>
          <a:blip r:embed="rId4"/>
          <a:srcRect/>
          <a:stretch>
            <a:fillRect/>
          </a:stretch>
        </p:blipFill>
        <p:spPr bwMode="auto">
          <a:xfrm>
            <a:off x="309563" y="4581525"/>
            <a:ext cx="2619375" cy="1743075"/>
          </a:xfrm>
          <a:prstGeom prst="rect">
            <a:avLst/>
          </a:prstGeom>
          <a:noFill/>
          <a:ln w="9525">
            <a:noFill/>
            <a:miter lim="800000"/>
            <a:headEnd/>
            <a:tailEnd/>
          </a:ln>
        </p:spPr>
      </p:pic>
      <p:pic>
        <p:nvPicPr>
          <p:cNvPr id="14342" name="Рисунок 15"/>
          <p:cNvPicPr>
            <a:picLocks noChangeAspect="1"/>
          </p:cNvPicPr>
          <p:nvPr/>
        </p:nvPicPr>
        <p:blipFill>
          <a:blip r:embed="rId5"/>
          <a:srcRect/>
          <a:stretch>
            <a:fillRect/>
          </a:stretch>
        </p:blipFill>
        <p:spPr bwMode="auto">
          <a:xfrm>
            <a:off x="6240463" y="4814888"/>
            <a:ext cx="2619375" cy="1743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Прямоугольник 1"/>
          <p:cNvSpPr>
            <a:spLocks noChangeArrowheads="1"/>
          </p:cNvSpPr>
          <p:nvPr/>
        </p:nvSpPr>
        <p:spPr bwMode="auto">
          <a:xfrm>
            <a:off x="250825" y="0"/>
            <a:ext cx="8785225" cy="6600825"/>
          </a:xfrm>
          <a:prstGeom prst="rect">
            <a:avLst/>
          </a:prstGeom>
          <a:noFill/>
          <a:ln w="9525">
            <a:noFill/>
            <a:miter lim="800000"/>
            <a:headEnd/>
            <a:tailEnd/>
          </a:ln>
        </p:spPr>
        <p:txBody>
          <a:bodyPr>
            <a:spAutoFit/>
          </a:bodyPr>
          <a:lstStyle/>
          <a:p>
            <a:pPr algn="just">
              <a:lnSpc>
                <a:spcPct val="107000"/>
              </a:lnSpc>
              <a:spcAft>
                <a:spcPts val="800"/>
              </a:spcAft>
            </a:pPr>
            <a:r>
              <a:rPr lang="ru-RU" sz="2400" b="1">
                <a:solidFill>
                  <a:srgbClr val="FF0000"/>
                </a:solidFill>
                <a:latin typeface="Times New Roman" pitchFamily="18" charset="0"/>
                <a:cs typeface="Times New Roman" pitchFamily="18" charset="0"/>
              </a:rPr>
              <a:t>1. До повноважень уповноважених підрозділів органів Національної поліції України у сфері запобігання та протидії домашньому насильству належать:</a:t>
            </a:r>
            <a:endParaRPr lang="ru-RU" sz="24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виявлення фактів домашнього насильства та своєчасне реагування на них;</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прийом і розгляд заяв та повідомлень про вчинення домашнього насильства, у тому числі розгляд повідомлень, що надійшли до кол-центру з питань запобігання та протидії домашньому насильству, насильству за ознакою статі та насильству стосовно дітей, вжиття заходів для його припинення та надання допомоги постраждалим особам з урахуванням результатів оцінки ризиків у порядку, визначеному центральним органом виконавчої влади, що забезпечує формування державної політики у сфері запобігання та протидії домашньому насильству, спільно з Національною поліцією України;</a:t>
            </a:r>
            <a:endParaRPr lang="ru-RU" sz="2400" b="1">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Прямоугольник 1"/>
          <p:cNvSpPr>
            <a:spLocks noChangeArrowheads="1"/>
          </p:cNvSpPr>
          <p:nvPr/>
        </p:nvSpPr>
        <p:spPr bwMode="auto">
          <a:xfrm>
            <a:off x="179388" y="188913"/>
            <a:ext cx="8785225" cy="6430962"/>
          </a:xfrm>
          <a:prstGeom prst="rect">
            <a:avLst/>
          </a:prstGeom>
          <a:noFill/>
          <a:ln w="9525">
            <a:noFill/>
            <a:miter lim="800000"/>
            <a:headEnd/>
            <a:tailEnd/>
          </a:ln>
        </p:spPr>
        <p:txBody>
          <a:bodyPr>
            <a:spAutoFit/>
          </a:bodyPr>
          <a:lstStyle/>
          <a:p>
            <a:pPr algn="just">
              <a:lnSpc>
                <a:spcPct val="107000"/>
              </a:lnSpc>
              <a:spcAft>
                <a:spcPts val="800"/>
              </a:spcAft>
            </a:pPr>
            <a:endParaRPr lang="ru-RU" sz="3000" b="1">
              <a:latin typeface="Times New Roman" pitchFamily="18" charset="0"/>
              <a:cs typeface="Times New Roman" pitchFamily="18" charset="0"/>
            </a:endParaRPr>
          </a:p>
          <a:p>
            <a:pPr algn="just">
              <a:lnSpc>
                <a:spcPct val="107000"/>
              </a:lnSpc>
              <a:spcAft>
                <a:spcPts val="800"/>
              </a:spcAft>
            </a:pPr>
            <a:r>
              <a:rPr lang="ru-RU" sz="3000" b="1">
                <a:latin typeface="Times New Roman" pitchFamily="18" charset="0"/>
                <a:cs typeface="Times New Roman" pitchFamily="18" charset="0"/>
              </a:rPr>
              <a:t>3) інформування постраждалих осіб про їхні права, заходи і соціальні послуги, якими вони можуть скористатися;</a:t>
            </a:r>
            <a:endParaRPr lang="ru-RU" sz="3000" b="1">
              <a:latin typeface="Calibri" pitchFamily="34" charset="0"/>
              <a:ea typeface="Calibri" pitchFamily="34" charset="0"/>
              <a:cs typeface="Times New Roman" pitchFamily="18" charset="0"/>
            </a:endParaRPr>
          </a:p>
          <a:p>
            <a:pPr algn="just">
              <a:lnSpc>
                <a:spcPct val="107000"/>
              </a:lnSpc>
              <a:spcAft>
                <a:spcPts val="800"/>
              </a:spcAft>
            </a:pPr>
            <a:r>
              <a:rPr lang="ru-RU" sz="3000" b="1">
                <a:latin typeface="Times New Roman" pitchFamily="18" charset="0"/>
                <a:cs typeface="Times New Roman" pitchFamily="18" charset="0"/>
              </a:rPr>
              <a:t>4) винесення термінових заборонних приписів стосовно кривдників;</a:t>
            </a:r>
            <a:endParaRPr lang="ru-RU" sz="3000" b="1">
              <a:latin typeface="Calibri" pitchFamily="34" charset="0"/>
            </a:endParaRPr>
          </a:p>
          <a:p>
            <a:pPr algn="just">
              <a:lnSpc>
                <a:spcPct val="107000"/>
              </a:lnSpc>
              <a:spcAft>
                <a:spcPts val="800"/>
              </a:spcAft>
            </a:pPr>
            <a:r>
              <a:rPr lang="ru-RU" sz="3000" b="1">
                <a:latin typeface="Times New Roman" pitchFamily="18" charset="0"/>
                <a:cs typeface="Times New Roman" pitchFamily="18" charset="0"/>
              </a:rPr>
              <a:t>5) взяття на профілактичний облік кривдників та проведення з ними профілактичної роботи в порядку, визначеному законодавством;</a:t>
            </a:r>
            <a:endParaRPr lang="ru-RU" sz="3000" b="1">
              <a:latin typeface="Calibri" pitchFamily="34" charset="0"/>
            </a:endParaRPr>
          </a:p>
          <a:p>
            <a:pPr algn="just">
              <a:lnSpc>
                <a:spcPct val="107000"/>
              </a:lnSpc>
              <a:spcAft>
                <a:spcPts val="800"/>
              </a:spcAft>
            </a:pPr>
            <a:r>
              <a:rPr lang="ru-RU" sz="3000" b="1">
                <a:latin typeface="Times New Roman" pitchFamily="18" charset="0"/>
                <a:cs typeface="Times New Roman" pitchFamily="18" charset="0"/>
              </a:rPr>
              <a:t>6) здійснення контролю за виконанням кривдниками спеціальних заходів протидії домашньому насильству протягом строку їх дії;</a:t>
            </a:r>
            <a:endParaRPr lang="ru-RU" sz="3000" b="1">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Прямоугольник 1"/>
          <p:cNvSpPr>
            <a:spLocks noChangeArrowheads="1"/>
          </p:cNvSpPr>
          <p:nvPr/>
        </p:nvSpPr>
        <p:spPr bwMode="auto">
          <a:xfrm>
            <a:off x="179388" y="115888"/>
            <a:ext cx="8856662" cy="6699250"/>
          </a:xfrm>
          <a:prstGeom prst="rect">
            <a:avLst/>
          </a:prstGeom>
          <a:noFill/>
          <a:ln w="9525">
            <a:noFill/>
            <a:miter lim="800000"/>
            <a:headEnd/>
            <a:tailEnd/>
          </a:ln>
        </p:spPr>
        <p:txBody>
          <a:bodyPr>
            <a:spAutoFit/>
          </a:bodyPr>
          <a:lstStyle/>
          <a:p>
            <a:pPr algn="just">
              <a:lnSpc>
                <a:spcPct val="107000"/>
              </a:lnSpc>
              <a:spcAft>
                <a:spcPts val="800"/>
              </a:spcAft>
            </a:pPr>
            <a:r>
              <a:rPr lang="ru-RU" sz="2600" b="1">
                <a:latin typeface="Times New Roman" pitchFamily="18" charset="0"/>
                <a:cs typeface="Times New Roman" pitchFamily="18" charset="0"/>
              </a:rPr>
              <a:t>7) анулювання дозволів на право придбання, зберігання, носіння зброї та боєприпасів їх власникам у разі вчинення ними домашнього насильства, а також вилучення зброї та боєприпасів у порядку, визначеному законодавством;</a:t>
            </a:r>
            <a:endParaRPr lang="ru-RU" sz="2600" b="1">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8) взаємодія з іншими суб'єктами, що здійснюють заходи у сфері запобігання та протидії домашньому насильству, відповідно до статті 15 цього Закону;</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9) звітування центральному органу виконавчої влади, що реалізує державну політику у сфері запобігання та протидії домашньому насильству, про результати здійснення повноважень у цій сфері у порядку, визначеному центральним органом виконавчої влади, що забезпечує формування державної політики у сфері запобігання та протидії домашньому насильству.</a:t>
            </a:r>
            <a:endParaRPr lang="ru-RU" sz="2600" b="1">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Прямоугольник 1"/>
          <p:cNvSpPr>
            <a:spLocks noChangeArrowheads="1"/>
          </p:cNvSpPr>
          <p:nvPr/>
        </p:nvSpPr>
        <p:spPr bwMode="auto">
          <a:xfrm>
            <a:off x="107950" y="0"/>
            <a:ext cx="9036050" cy="7161213"/>
          </a:xfrm>
          <a:prstGeom prst="rect">
            <a:avLst/>
          </a:prstGeom>
          <a:noFill/>
          <a:ln w="9525">
            <a:noFill/>
            <a:miter lim="800000"/>
            <a:headEnd/>
            <a:tailEnd/>
          </a:ln>
        </p:spPr>
        <p:txBody>
          <a:bodyPr>
            <a:spAutoFit/>
          </a:bodyPr>
          <a:lstStyle/>
          <a:p>
            <a:pPr algn="just">
              <a:lnSpc>
                <a:spcPct val="107000"/>
              </a:lnSpc>
              <a:spcAft>
                <a:spcPts val="800"/>
              </a:spcAft>
            </a:pPr>
            <a:r>
              <a:rPr lang="ru-RU" sz="3200" b="1" dirty="0">
                <a:latin typeface="Times New Roman" pitchFamily="18" charset="0"/>
                <a:cs typeface="Times New Roman" pitchFamily="18" charset="0"/>
              </a:rPr>
              <a:t>2. </a:t>
            </a:r>
            <a:r>
              <a:rPr lang="ru-RU" sz="3200" b="1" dirty="0" err="1">
                <a:latin typeface="Times New Roman" pitchFamily="18" charset="0"/>
                <a:cs typeface="Times New Roman" pitchFamily="18" charset="0"/>
              </a:rPr>
              <a:t>Уповноважені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підрозділи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органів</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Національної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поліції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України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здійснюють</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повноваження</a:t>
            </a:r>
            <a:r>
              <a:rPr lang="ru-RU" sz="3200" b="1" dirty="0">
                <a:latin typeface="Times New Roman" pitchFamily="18" charset="0"/>
                <a:cs typeface="Times New Roman" pitchFamily="18" charset="0"/>
              </a:rPr>
              <a:t> у </a:t>
            </a:r>
            <a:r>
              <a:rPr lang="ru-RU" sz="3200" b="1" dirty="0" err="1">
                <a:latin typeface="Times New Roman" pitchFamily="18" charset="0"/>
                <a:cs typeface="Times New Roman" pitchFamily="18" charset="0"/>
              </a:rPr>
              <a:t>сфері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запобігання</a:t>
            </a:r>
            <a:r>
              <a:rPr lang="ru-RU" sz="3200" b="1" dirty="0">
                <a:latin typeface="Times New Roman" pitchFamily="18" charset="0"/>
                <a:cs typeface="Times New Roman" pitchFamily="18" charset="0"/>
              </a:rPr>
              <a:t> та </a:t>
            </a:r>
            <a:r>
              <a:rPr lang="ru-RU" sz="3200" b="1" dirty="0" err="1">
                <a:latin typeface="Times New Roman" pitchFamily="18" charset="0"/>
                <a:cs typeface="Times New Roman" pitchFamily="18" charset="0"/>
              </a:rPr>
              <a:t>протидії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домашньому</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насильству</a:t>
            </a:r>
            <a:r>
              <a:rPr lang="ru-RU" sz="3200" b="1" dirty="0">
                <a:latin typeface="Times New Roman" pitchFamily="18" charset="0"/>
                <a:cs typeface="Times New Roman" pitchFamily="18" charset="0"/>
              </a:rPr>
              <a:t> з </a:t>
            </a:r>
            <a:r>
              <a:rPr lang="ru-RU" sz="3200" b="1" dirty="0" err="1">
                <a:latin typeface="Times New Roman" pitchFamily="18" charset="0"/>
                <a:cs typeface="Times New Roman" pitchFamily="18" charset="0"/>
              </a:rPr>
              <a:t>урахуванням</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міжнародних</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стандартів</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реагування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правоохоронних</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органів</a:t>
            </a:r>
            <a:r>
              <a:rPr lang="ru-RU" sz="3200" b="1" dirty="0">
                <a:latin typeface="Times New Roman" pitchFamily="18" charset="0"/>
                <a:cs typeface="Times New Roman" pitchFamily="18" charset="0"/>
              </a:rPr>
              <a:t> на </a:t>
            </a:r>
            <a:r>
              <a:rPr lang="ru-RU" sz="3200" b="1" dirty="0" err="1">
                <a:latin typeface="Times New Roman" pitchFamily="18" charset="0"/>
                <a:cs typeface="Times New Roman" pitchFamily="18" charset="0"/>
              </a:rPr>
              <a:t>випадки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домашнього</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насильства</a:t>
            </a:r>
            <a:r>
              <a:rPr lang="ru-RU" sz="3200" b="1" dirty="0">
                <a:latin typeface="Times New Roman" pitchFamily="18" charset="0"/>
                <a:cs typeface="Times New Roman" pitchFamily="18" charset="0"/>
              </a:rPr>
              <a:t> та </a:t>
            </a:r>
            <a:r>
              <a:rPr lang="ru-RU" sz="3200" b="1" dirty="0" err="1">
                <a:latin typeface="Times New Roman" pitchFamily="18" charset="0"/>
                <a:cs typeface="Times New Roman" pitchFamily="18" charset="0"/>
              </a:rPr>
              <a:t>оцінки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ризиків</a:t>
            </a:r>
            <a:r>
              <a:rPr lang="ru-RU" sz="3200" b="1" dirty="0">
                <a:latin typeface="Times New Roman" pitchFamily="18" charset="0"/>
                <a:cs typeface="Times New Roman" pitchFamily="18" charset="0"/>
              </a:rPr>
              <a:t>.</a:t>
            </a:r>
            <a:endParaRPr lang="ru-RU" sz="3200" b="1" dirty="0">
              <a:latin typeface="Calibri" pitchFamily="34" charset="0"/>
              <a:ea typeface="Calibri" pitchFamily="34" charset="0"/>
              <a:cs typeface="Times New Roman" pitchFamily="18" charset="0"/>
            </a:endParaRPr>
          </a:p>
          <a:p>
            <a:pPr algn="just">
              <a:lnSpc>
                <a:spcPct val="107000"/>
              </a:lnSpc>
              <a:spcAft>
                <a:spcPts val="800"/>
              </a:spcAft>
            </a:pPr>
            <a:r>
              <a:rPr lang="ru-RU" sz="3200" b="1" dirty="0" smtClean="0">
                <a:solidFill>
                  <a:srgbClr val="FF0000"/>
                </a:solidFill>
                <a:latin typeface="Times New Roman" pitchFamily="18" charset="0"/>
                <a:cs typeface="Times New Roman" pitchFamily="18" charset="0"/>
              </a:rPr>
              <a:t>	</a:t>
            </a:r>
            <a:r>
              <a:rPr lang="ru-RU" sz="3200" b="1" dirty="0" err="1" smtClean="0">
                <a:solidFill>
                  <a:srgbClr val="FF0000"/>
                </a:solidFill>
                <a:latin typeface="Times New Roman" pitchFamily="18" charset="0"/>
                <a:cs typeface="Times New Roman" pitchFamily="18" charset="0"/>
              </a:rPr>
              <a:t>Поліцейські</a:t>
            </a:r>
            <a:r>
              <a:rPr lang="ru-RU" sz="3200" b="1" dirty="0" smtClean="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можуть</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проникати</a:t>
            </a:r>
            <a:r>
              <a:rPr lang="ru-RU" sz="3200" b="1" dirty="0">
                <a:solidFill>
                  <a:srgbClr val="FF0000"/>
                </a:solidFill>
                <a:latin typeface="Times New Roman" pitchFamily="18" charset="0"/>
                <a:cs typeface="Times New Roman" pitchFamily="18" charset="0"/>
              </a:rPr>
              <a:t> до </a:t>
            </a:r>
            <a:r>
              <a:rPr lang="ru-RU" sz="3200" b="1" dirty="0" err="1">
                <a:solidFill>
                  <a:srgbClr val="FF0000"/>
                </a:solidFill>
                <a:latin typeface="Times New Roman" pitchFamily="18" charset="0"/>
                <a:cs typeface="Times New Roman" pitchFamily="18" charset="0"/>
              </a:rPr>
              <a:t>житла</a:t>
            </a:r>
            <a:r>
              <a:rPr lang="ru-RU" sz="3200" b="1" dirty="0">
                <a:solidFill>
                  <a:srgbClr val="FF0000"/>
                </a:solidFill>
                <a:latin typeface="Times New Roman" pitchFamily="18" charset="0"/>
                <a:cs typeface="Times New Roman" pitchFamily="18" charset="0"/>
              </a:rPr>
              <a:t> особи без </a:t>
            </a:r>
            <a:r>
              <a:rPr lang="ru-RU" sz="3200" b="1" dirty="0" err="1">
                <a:solidFill>
                  <a:srgbClr val="FF0000"/>
                </a:solidFill>
                <a:latin typeface="Times New Roman" pitchFamily="18" charset="0"/>
                <a:cs typeface="Times New Roman" pitchFamily="18" charset="0"/>
              </a:rPr>
              <a:t>вмотивованого</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рішення</a:t>
            </a:r>
            <a:r>
              <a:rPr lang="ru-RU" sz="3200" b="1" dirty="0">
                <a:solidFill>
                  <a:srgbClr val="FF0000"/>
                </a:solidFill>
                <a:latin typeface="Times New Roman" pitchFamily="18" charset="0"/>
                <a:cs typeface="Times New Roman" pitchFamily="18" charset="0"/>
              </a:rPr>
              <a:t> суду в </a:t>
            </a:r>
            <a:r>
              <a:rPr lang="ru-RU" sz="3200" b="1" dirty="0" err="1">
                <a:solidFill>
                  <a:srgbClr val="FF0000"/>
                </a:solidFill>
                <a:latin typeface="Times New Roman" pitchFamily="18" charset="0"/>
                <a:cs typeface="Times New Roman" pitchFamily="18" charset="0"/>
              </a:rPr>
              <a:t>невідкладних</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випадках</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пов'язаних</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із</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припиненням</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вчинюваного</a:t>
            </a:r>
            <a:r>
              <a:rPr lang="ru-RU" sz="3200" b="1" dirty="0">
                <a:solidFill>
                  <a:srgbClr val="FF0000"/>
                </a:solidFill>
                <a:latin typeface="Times New Roman" pitchFamily="18" charset="0"/>
                <a:cs typeface="Times New Roman" pitchFamily="18" charset="0"/>
              </a:rPr>
              <a:t> акту </a:t>
            </a:r>
            <a:r>
              <a:rPr lang="ru-RU" sz="3200" b="1" dirty="0" err="1">
                <a:solidFill>
                  <a:srgbClr val="FF0000"/>
                </a:solidFill>
                <a:latin typeface="Times New Roman" pitchFamily="18" charset="0"/>
                <a:cs typeface="Times New Roman" pitchFamily="18" charset="0"/>
              </a:rPr>
              <a:t>домашнього</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насильства</a:t>
            </a:r>
            <a:r>
              <a:rPr lang="ru-RU" sz="3200" b="1" dirty="0">
                <a:solidFill>
                  <a:srgbClr val="FF0000"/>
                </a:solidFill>
                <a:latin typeface="Times New Roman" pitchFamily="18" charset="0"/>
                <a:cs typeface="Times New Roman" pitchFamily="18" charset="0"/>
              </a:rPr>
              <a:t>, у </a:t>
            </a:r>
            <a:r>
              <a:rPr lang="ru-RU" sz="3200" b="1" dirty="0" err="1">
                <a:solidFill>
                  <a:srgbClr val="FF0000"/>
                </a:solidFill>
                <a:latin typeface="Times New Roman" pitchFamily="18" charset="0"/>
                <a:cs typeface="Times New Roman" pitchFamily="18" charset="0"/>
              </a:rPr>
              <a:t>разі</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безпосередньої</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небезпеки</a:t>
            </a:r>
            <a:r>
              <a:rPr lang="ru-RU" sz="3200" b="1" dirty="0">
                <a:solidFill>
                  <a:srgbClr val="FF0000"/>
                </a:solidFill>
                <a:latin typeface="Times New Roman" pitchFamily="18" charset="0"/>
                <a:cs typeface="Times New Roman" pitchFamily="18" charset="0"/>
              </a:rPr>
              <a:t> для </a:t>
            </a:r>
            <a:r>
              <a:rPr lang="ru-RU" sz="3200" b="1" dirty="0" err="1">
                <a:solidFill>
                  <a:srgbClr val="FF0000"/>
                </a:solidFill>
                <a:latin typeface="Times New Roman" pitchFamily="18" charset="0"/>
                <a:cs typeface="Times New Roman" pitchFamily="18" charset="0"/>
              </a:rPr>
              <a:t>життя</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чи</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здоров'я</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постраждалої</a:t>
            </a:r>
            <a:r>
              <a:rPr lang="ru-RU" sz="3200" b="1" dirty="0">
                <a:solidFill>
                  <a:srgbClr val="FF0000"/>
                </a:solidFill>
                <a:latin typeface="Times New Roman" pitchFamily="18" charset="0"/>
                <a:cs typeface="Times New Roman" pitchFamily="18" charset="0"/>
              </a:rPr>
              <a:t> особи.</a:t>
            </a:r>
            <a:endParaRPr lang="ru-RU" sz="3200" b="1" dirty="0">
              <a:solidFill>
                <a:srgbClr val="FF0000"/>
              </a:solidFill>
              <a:latin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Прямоугольник 1"/>
          <p:cNvSpPr>
            <a:spLocks noChangeArrowheads="1"/>
          </p:cNvSpPr>
          <p:nvPr/>
        </p:nvSpPr>
        <p:spPr bwMode="auto">
          <a:xfrm>
            <a:off x="395288" y="620713"/>
            <a:ext cx="8748712" cy="3590925"/>
          </a:xfrm>
          <a:prstGeom prst="rect">
            <a:avLst/>
          </a:prstGeom>
          <a:noFill/>
          <a:ln w="9525">
            <a:noFill/>
            <a:miter lim="800000"/>
            <a:headEnd/>
            <a:tailEnd/>
          </a:ln>
        </p:spPr>
        <p:txBody>
          <a:bodyPr>
            <a:spAutoFit/>
          </a:bodyPr>
          <a:lstStyle/>
          <a:p>
            <a:pPr algn="ctr">
              <a:lnSpc>
                <a:spcPct val="107000"/>
              </a:lnSpc>
              <a:spcAft>
                <a:spcPts val="800"/>
              </a:spcAft>
            </a:pPr>
            <a:r>
              <a:rPr lang="ru-RU" sz="4000" b="1">
                <a:solidFill>
                  <a:srgbClr val="00B0F0"/>
                </a:solidFill>
                <a:latin typeface="Times New Roman" pitchFamily="18" charset="0"/>
                <a:cs typeface="Times New Roman" pitchFamily="18" charset="0"/>
              </a:rPr>
              <a:t>ПИТАННЯ №3</a:t>
            </a:r>
          </a:p>
          <a:p>
            <a:pPr algn="ctr">
              <a:lnSpc>
                <a:spcPct val="107000"/>
              </a:lnSpc>
              <a:spcAft>
                <a:spcPts val="800"/>
              </a:spcAft>
            </a:pPr>
            <a:endParaRPr lang="ru-RU" sz="4000" b="1">
              <a:latin typeface="Times New Roman" pitchFamily="18" charset="0"/>
              <a:cs typeface="Times New Roman" pitchFamily="18" charset="0"/>
            </a:endParaRPr>
          </a:p>
          <a:p>
            <a:pPr algn="ctr">
              <a:lnSpc>
                <a:spcPct val="107000"/>
              </a:lnSpc>
              <a:spcAft>
                <a:spcPts val="800"/>
              </a:spcAft>
            </a:pPr>
            <a:r>
              <a:rPr lang="ru-RU" sz="4000" b="1">
                <a:latin typeface="Times New Roman" pitchFamily="18" charset="0"/>
                <a:cs typeface="Times New Roman" pitchFamily="18" charset="0"/>
              </a:rPr>
              <a:t>Взаємодія суб'єктів, що здійснюють заходи у сфері запобігання та протидії домашньому насильству</a:t>
            </a:r>
            <a:endParaRPr lang="ru-RU" sz="4000">
              <a:latin typeface="Calibri" pitchFamily="34" charset="0"/>
              <a:ea typeface="Calibri" pitchFamily="34"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Прямоугольник 1"/>
          <p:cNvSpPr>
            <a:spLocks noChangeArrowheads="1"/>
          </p:cNvSpPr>
          <p:nvPr/>
        </p:nvSpPr>
        <p:spPr bwMode="auto">
          <a:xfrm>
            <a:off x="179388" y="188913"/>
            <a:ext cx="8856662" cy="6854825"/>
          </a:xfrm>
          <a:prstGeom prst="rect">
            <a:avLst/>
          </a:prstGeom>
          <a:noFill/>
          <a:ln w="9525">
            <a:noFill/>
            <a:miter lim="800000"/>
            <a:headEnd/>
            <a:tailEnd/>
          </a:ln>
        </p:spPr>
        <p:txBody>
          <a:bodyPr>
            <a:spAutoFit/>
          </a:bodyPr>
          <a:lstStyle/>
          <a:p>
            <a:pPr algn="just">
              <a:lnSpc>
                <a:spcPct val="107000"/>
              </a:lnSpc>
              <a:spcAft>
                <a:spcPts val="800"/>
              </a:spcAft>
            </a:pPr>
            <a:r>
              <a:rPr lang="ru-RU" sz="2800" b="1">
                <a:solidFill>
                  <a:srgbClr val="92D050"/>
                </a:solidFill>
                <a:latin typeface="Times New Roman" pitchFamily="18" charset="0"/>
                <a:cs typeface="Times New Roman" pitchFamily="18" charset="0"/>
              </a:rPr>
              <a:t>1. Взаємодія суб'єктів, що здійснюють заходи у сфері запобігання та протидії домашньому насильству, передбачає:</a:t>
            </a:r>
            <a:endParaRPr lang="ru-RU" sz="2800" b="1">
              <a:solidFill>
                <a:srgbClr val="92D050"/>
              </a:solidFill>
              <a:latin typeface="Calibri" pitchFamily="34" charset="0"/>
              <a:ea typeface="Calibri" pitchFamily="34" charset="0"/>
              <a:cs typeface="Times New Roman" pitchFamily="18" charset="0"/>
            </a:endParaRPr>
          </a:p>
          <a:p>
            <a:pPr algn="just">
              <a:lnSpc>
                <a:spcPct val="107000"/>
              </a:lnSpc>
              <a:spcAft>
                <a:spcPts val="800"/>
              </a:spcAft>
            </a:pPr>
            <a:r>
              <a:rPr lang="ru-RU" sz="2800" b="1">
                <a:latin typeface="Times New Roman" pitchFamily="18" charset="0"/>
                <a:cs typeface="Times New Roman" pitchFamily="18" charset="0"/>
              </a:rPr>
              <a:t>1) взаємне інформування не пізніше однієї доби про виявлені факти домашнього насильства у випадках, передбачених цим Законом, з дотриманням правового режиму інформації з обмеженим доступом;</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2) реагування на випадки домашнього насильства відповідно до компетенції та з урахуванням оцінки ризиків, що загрожують постраждалій особі;</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3) узгодження заходів реагування на випадки домашнього насильства та надання дієвої допомоги постраждалим особам, що здійснюються різними суб'єктами;</a:t>
            </a:r>
            <a:endParaRPr lang="ru-RU" sz="2800" b="1">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Прямоугольник 1"/>
          <p:cNvSpPr>
            <a:spLocks noChangeArrowheads="1"/>
          </p:cNvSpPr>
          <p:nvPr/>
        </p:nvSpPr>
        <p:spPr bwMode="auto">
          <a:xfrm>
            <a:off x="107950" y="115888"/>
            <a:ext cx="8928100" cy="7010400"/>
          </a:xfrm>
          <a:prstGeom prst="rect">
            <a:avLst/>
          </a:prstGeom>
          <a:noFill/>
          <a:ln w="9525">
            <a:noFill/>
            <a:miter lim="800000"/>
            <a:headEnd/>
            <a:tailEnd/>
          </a:ln>
        </p:spPr>
        <p:txBody>
          <a:bodyPr>
            <a:spAutoFit/>
          </a:bodyPr>
          <a:lstStyle/>
          <a:p>
            <a:pPr algn="just">
              <a:lnSpc>
                <a:spcPct val="107000"/>
              </a:lnSpc>
              <a:spcAft>
                <a:spcPts val="800"/>
              </a:spcAft>
            </a:pPr>
            <a:r>
              <a:rPr lang="ru-RU" sz="2200" b="1">
                <a:latin typeface="Times New Roman" pitchFamily="18" charset="0"/>
                <a:cs typeface="Times New Roman" pitchFamily="18" charset="0"/>
              </a:rPr>
              <a:t>4) розроблення та виконання відповідно до компетенції програм для кривдників;</a:t>
            </a:r>
            <a:endParaRPr lang="ru-RU" sz="2200" b="1">
              <a:latin typeface="Calibri" pitchFamily="34" charset="0"/>
              <a:ea typeface="Calibri" pitchFamily="34" charset="0"/>
              <a:cs typeface="Times New Roman" pitchFamily="18" charset="0"/>
            </a:endParaRPr>
          </a:p>
          <a:p>
            <a:pPr algn="just">
              <a:lnSpc>
                <a:spcPct val="107000"/>
              </a:lnSpc>
              <a:spcAft>
                <a:spcPts val="800"/>
              </a:spcAft>
            </a:pPr>
            <a:r>
              <a:rPr lang="ru-RU" sz="2200" b="1">
                <a:latin typeface="Times New Roman" pitchFamily="18" charset="0"/>
                <a:cs typeface="Times New Roman" pitchFamily="18" charset="0"/>
              </a:rPr>
              <a:t>5) розроблення та виконання відповідно до компетенції програм із запобігання та протидії домашньому насильству;</a:t>
            </a:r>
            <a:endParaRPr lang="ru-RU" sz="2200" b="1">
              <a:latin typeface="Calibri" pitchFamily="34" charset="0"/>
            </a:endParaRPr>
          </a:p>
          <a:p>
            <a:pPr algn="just">
              <a:lnSpc>
                <a:spcPct val="107000"/>
              </a:lnSpc>
              <a:spcAft>
                <a:spcPts val="800"/>
              </a:spcAft>
            </a:pPr>
            <a:r>
              <a:rPr lang="ru-RU" sz="2200" b="1">
                <a:latin typeface="Times New Roman" pitchFamily="18" charset="0"/>
                <a:cs typeface="Times New Roman" pitchFamily="18" charset="0"/>
              </a:rPr>
              <a:t>6) організацію здійснення заходів у сфері запобігання та протидії домашньому насильству відповідно до компетенції;</a:t>
            </a:r>
            <a:endParaRPr lang="ru-RU" sz="2200" b="1">
              <a:latin typeface="Calibri" pitchFamily="34" charset="0"/>
            </a:endParaRPr>
          </a:p>
          <a:p>
            <a:pPr algn="just">
              <a:lnSpc>
                <a:spcPct val="107000"/>
              </a:lnSpc>
              <a:spcAft>
                <a:spcPts val="800"/>
              </a:spcAft>
            </a:pPr>
            <a:r>
              <a:rPr lang="ru-RU" sz="2200" b="1">
                <a:latin typeface="Times New Roman" pitchFamily="18" charset="0"/>
                <a:cs typeface="Times New Roman" pitchFamily="18" charset="0"/>
              </a:rPr>
              <a:t>7) обмін досвідом у сфері запобігання та протидії домашньому насильству;</a:t>
            </a:r>
            <a:endParaRPr lang="ru-RU" sz="2200" b="1">
              <a:latin typeface="Calibri" pitchFamily="34" charset="0"/>
            </a:endParaRPr>
          </a:p>
          <a:p>
            <a:pPr algn="just">
              <a:lnSpc>
                <a:spcPct val="107000"/>
              </a:lnSpc>
              <a:spcAft>
                <a:spcPts val="800"/>
              </a:spcAft>
            </a:pPr>
            <a:r>
              <a:rPr lang="ru-RU" sz="2200" b="1">
                <a:latin typeface="Times New Roman" pitchFamily="18" charset="0"/>
                <a:cs typeface="Times New Roman" pitchFamily="18" charset="0"/>
              </a:rPr>
              <a:t>8) скоординовану міжвідомчу підготовку фахівців, які представляють суб'єктів, що здійснюють заходи у сфері запобігання та протидії домашньому насильству;</a:t>
            </a:r>
            <a:endParaRPr lang="ru-RU" sz="2200" b="1">
              <a:latin typeface="Calibri" pitchFamily="34" charset="0"/>
            </a:endParaRPr>
          </a:p>
          <a:p>
            <a:pPr algn="just">
              <a:lnSpc>
                <a:spcPct val="107000"/>
              </a:lnSpc>
              <a:spcAft>
                <a:spcPts val="800"/>
              </a:spcAft>
            </a:pPr>
            <a:r>
              <a:rPr lang="ru-RU" sz="2200" b="1">
                <a:latin typeface="Times New Roman" pitchFamily="18" charset="0"/>
                <a:cs typeface="Times New Roman" pitchFamily="18" charset="0"/>
              </a:rPr>
              <a:t>9) здійснення спеціально уповноваженими органами у сфері запобігання та протидії домашньому насильству моніторингу дотримання вимог законодавства суб'єктами, що здійснюють заходи у сфері запобігання та протидії домашньому насильству, розроблення пропозиції щодо вдосконалення законодавства та практики його застосування.</a:t>
            </a:r>
            <a:endParaRPr lang="ru-RU" sz="2200" b="1">
              <a:latin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Прямоугольник 1"/>
          <p:cNvSpPr>
            <a:spLocks noChangeArrowheads="1"/>
          </p:cNvSpPr>
          <p:nvPr/>
        </p:nvSpPr>
        <p:spPr bwMode="auto">
          <a:xfrm>
            <a:off x="611188" y="981075"/>
            <a:ext cx="8208962" cy="3956050"/>
          </a:xfrm>
          <a:prstGeom prst="rect">
            <a:avLst/>
          </a:prstGeom>
          <a:noFill/>
          <a:ln w="9525">
            <a:noFill/>
            <a:miter lim="800000"/>
            <a:headEnd/>
            <a:tailEnd/>
          </a:ln>
        </p:spPr>
        <p:txBody>
          <a:bodyPr>
            <a:spAutoFit/>
          </a:bodyPr>
          <a:lstStyle/>
          <a:p>
            <a:pPr algn="ctr">
              <a:lnSpc>
                <a:spcPct val="107000"/>
              </a:lnSpc>
              <a:spcAft>
                <a:spcPts val="800"/>
              </a:spcAft>
            </a:pPr>
            <a:r>
              <a:rPr lang="ru-RU" sz="3600" b="1">
                <a:solidFill>
                  <a:srgbClr val="3399FF"/>
                </a:solidFill>
                <a:latin typeface="Times New Roman" pitchFamily="18" charset="0"/>
                <a:cs typeface="Times New Roman" pitchFamily="18" charset="0"/>
              </a:rPr>
              <a:t>ПИТАННЯ №4</a:t>
            </a:r>
          </a:p>
          <a:p>
            <a:pPr algn="ctr">
              <a:lnSpc>
                <a:spcPct val="107000"/>
              </a:lnSpc>
              <a:spcAft>
                <a:spcPts val="800"/>
              </a:spcAft>
            </a:pPr>
            <a:endParaRPr lang="ru-RU" sz="3600" b="1">
              <a:latin typeface="Times New Roman" pitchFamily="18" charset="0"/>
              <a:cs typeface="Times New Roman" pitchFamily="18" charset="0"/>
            </a:endParaRPr>
          </a:p>
          <a:p>
            <a:pPr algn="ctr">
              <a:lnSpc>
                <a:spcPct val="107000"/>
              </a:lnSpc>
              <a:spcAft>
                <a:spcPts val="800"/>
              </a:spcAft>
            </a:pPr>
            <a:endParaRPr lang="ru-RU" sz="3600" b="1">
              <a:latin typeface="Times New Roman" pitchFamily="18" charset="0"/>
              <a:cs typeface="Times New Roman" pitchFamily="18" charset="0"/>
            </a:endParaRPr>
          </a:p>
          <a:p>
            <a:pPr algn="ctr">
              <a:lnSpc>
                <a:spcPct val="107000"/>
              </a:lnSpc>
              <a:spcAft>
                <a:spcPts val="800"/>
              </a:spcAft>
            </a:pPr>
            <a:r>
              <a:rPr lang="ru-RU" sz="3600" b="1">
                <a:latin typeface="Times New Roman" pitchFamily="18" charset="0"/>
                <a:cs typeface="Times New Roman" pitchFamily="18" charset="0"/>
              </a:rPr>
              <a:t>Єдиний державний реєстр випадків домашнього насильства та насильства за ознакою статі</a:t>
            </a:r>
            <a:endParaRPr lang="ru-RU" sz="3600">
              <a:latin typeface="Calibri" pitchFamily="34" charset="0"/>
              <a:ea typeface="Calibri" pitchFamily="34"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Прямоугольник 1"/>
          <p:cNvSpPr>
            <a:spLocks noChangeArrowheads="1"/>
          </p:cNvSpPr>
          <p:nvPr/>
        </p:nvSpPr>
        <p:spPr bwMode="auto">
          <a:xfrm>
            <a:off x="179388" y="115888"/>
            <a:ext cx="8856662" cy="6389687"/>
          </a:xfrm>
          <a:prstGeom prst="rect">
            <a:avLst/>
          </a:prstGeom>
          <a:noFill/>
          <a:ln w="9525">
            <a:noFill/>
            <a:miter lim="800000"/>
            <a:headEnd/>
            <a:tailEnd/>
          </a:ln>
        </p:spPr>
        <p:txBody>
          <a:bodyPr>
            <a:spAutoFit/>
          </a:bodyPr>
          <a:lstStyle/>
          <a:p>
            <a:pPr algn="just">
              <a:lnSpc>
                <a:spcPct val="107000"/>
              </a:lnSpc>
              <a:spcAft>
                <a:spcPts val="800"/>
              </a:spcAft>
            </a:pPr>
            <a:r>
              <a:rPr lang="ru-RU" sz="3200" b="1" dirty="0">
                <a:solidFill>
                  <a:srgbClr val="FF0000"/>
                </a:solidFill>
                <a:latin typeface="Times New Roman" pitchFamily="18" charset="0"/>
                <a:cs typeface="Times New Roman" pitchFamily="18" charset="0"/>
              </a:rPr>
              <a:t>1. </a:t>
            </a:r>
            <a:r>
              <a:rPr lang="ru-RU" sz="3200" b="1" dirty="0" err="1">
                <a:solidFill>
                  <a:srgbClr val="FF0000"/>
                </a:solidFill>
                <a:latin typeface="Times New Roman" pitchFamily="18" charset="0"/>
                <a:cs typeface="Times New Roman" pitchFamily="18" charset="0"/>
              </a:rPr>
              <a:t>Єдиний</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державний</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реєстр</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випадків</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домашнього</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насильства</a:t>
            </a:r>
            <a:r>
              <a:rPr lang="ru-RU" sz="3200" b="1" dirty="0">
                <a:solidFill>
                  <a:srgbClr val="FF0000"/>
                </a:solidFill>
                <a:latin typeface="Times New Roman" pitchFamily="18" charset="0"/>
                <a:cs typeface="Times New Roman" pitchFamily="18" charset="0"/>
              </a:rPr>
              <a:t> та </a:t>
            </a:r>
            <a:r>
              <a:rPr lang="ru-RU" sz="3200" b="1" dirty="0" err="1">
                <a:solidFill>
                  <a:srgbClr val="FF0000"/>
                </a:solidFill>
                <a:latin typeface="Times New Roman" pitchFamily="18" charset="0"/>
                <a:cs typeface="Times New Roman" pitchFamily="18" charset="0"/>
              </a:rPr>
              <a:t>насильства</a:t>
            </a:r>
            <a:r>
              <a:rPr lang="ru-RU" sz="3200" b="1" dirty="0">
                <a:solidFill>
                  <a:srgbClr val="FF0000"/>
                </a:solidFill>
                <a:latin typeface="Times New Roman" pitchFamily="18" charset="0"/>
                <a:cs typeface="Times New Roman" pitchFamily="18" charset="0"/>
              </a:rPr>
              <a:t> за </a:t>
            </a:r>
            <a:r>
              <a:rPr lang="ru-RU" sz="3200" b="1" dirty="0" err="1">
                <a:solidFill>
                  <a:srgbClr val="FF0000"/>
                </a:solidFill>
                <a:latin typeface="Times New Roman" pitchFamily="18" charset="0"/>
                <a:cs typeface="Times New Roman" pitchFamily="18" charset="0"/>
              </a:rPr>
              <a:t>ознакою</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статі</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далі</a:t>
            </a:r>
            <a:r>
              <a:rPr lang="ru-RU" sz="3200" b="1" dirty="0">
                <a:solidFill>
                  <a:srgbClr val="FF0000"/>
                </a:solidFill>
                <a:latin typeface="Times New Roman" pitchFamily="18" charset="0"/>
                <a:cs typeface="Times New Roman" pitchFamily="18" charset="0"/>
              </a:rPr>
              <a:t> - </a:t>
            </a:r>
            <a:r>
              <a:rPr lang="ru-RU" sz="3200" b="1" dirty="0" err="1">
                <a:solidFill>
                  <a:srgbClr val="FF0000"/>
                </a:solidFill>
                <a:latin typeface="Times New Roman" pitchFamily="18" charset="0"/>
                <a:cs typeface="Times New Roman" pitchFamily="18" charset="0"/>
              </a:rPr>
              <a:t>Реєстр</a:t>
            </a:r>
            <a:r>
              <a:rPr lang="ru-RU" sz="3200" b="1" dirty="0">
                <a:solidFill>
                  <a:srgbClr val="FF0000"/>
                </a:solidFill>
                <a:latin typeface="Times New Roman" pitchFamily="18" charset="0"/>
                <a:cs typeface="Times New Roman" pitchFamily="18" charset="0"/>
              </a:rPr>
              <a:t>) </a:t>
            </a:r>
            <a:r>
              <a:rPr lang="ru-RU" sz="3200" b="1" dirty="0" smtClean="0">
                <a:latin typeface="Calibri"/>
                <a:cs typeface="Calibri"/>
              </a:rPr>
              <a:t>‒</a:t>
            </a:r>
            <a:r>
              <a:rPr lang="ru-RU" sz="3200" b="1" dirty="0" smtClean="0">
                <a:latin typeface="Times New Roman" pitchFamily="18" charset="0"/>
                <a:cs typeface="Times New Roman" pitchFamily="18" charset="0"/>
              </a:rPr>
              <a:t> </a:t>
            </a:r>
            <a:r>
              <a:rPr lang="ru-RU" sz="3200" b="1" dirty="0" err="1">
                <a:latin typeface="Times New Roman" pitchFamily="18" charset="0"/>
                <a:cs typeface="Times New Roman" pitchFamily="18" charset="0"/>
              </a:rPr>
              <a:t>це</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автоматизована</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інформаційно-телекомунікаційна</a:t>
            </a:r>
            <a:r>
              <a:rPr lang="ru-RU" sz="3200" b="1" dirty="0">
                <a:latin typeface="Times New Roman" pitchFamily="18" charset="0"/>
                <a:cs typeface="Times New Roman" pitchFamily="18" charset="0"/>
              </a:rPr>
              <a:t> система, </a:t>
            </a:r>
            <a:r>
              <a:rPr lang="ru-RU" sz="3200" b="1" dirty="0" err="1">
                <a:latin typeface="Times New Roman" pitchFamily="18" charset="0"/>
                <a:cs typeface="Times New Roman" pitchFamily="18" charset="0"/>
              </a:rPr>
              <a:t>призначена</a:t>
            </a:r>
            <a:r>
              <a:rPr lang="ru-RU" sz="3200" b="1" dirty="0">
                <a:latin typeface="Times New Roman" pitchFamily="18" charset="0"/>
                <a:cs typeface="Times New Roman" pitchFamily="18" charset="0"/>
              </a:rPr>
              <a:t> для </a:t>
            </a:r>
            <a:r>
              <a:rPr lang="ru-RU" sz="3200" b="1" dirty="0" err="1">
                <a:latin typeface="Times New Roman" pitchFamily="18" charset="0"/>
                <a:cs typeface="Times New Roman" pitchFamily="18" charset="0"/>
              </a:rPr>
              <a:t>збирання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реєстрації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накопичення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зберігання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адаптування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зміни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поновлення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використання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поширення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розповсюдження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реалізації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передачі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знеособлення</a:t>
            </a:r>
            <a:r>
              <a:rPr lang="ru-RU" sz="3200" b="1" dirty="0">
                <a:latin typeface="Times New Roman" pitchFamily="18" charset="0"/>
                <a:cs typeface="Times New Roman" pitchFamily="18" charset="0"/>
              </a:rPr>
              <a:t> і </a:t>
            </a:r>
            <a:r>
              <a:rPr lang="ru-RU" sz="3200" b="1" dirty="0" err="1">
                <a:latin typeface="Times New Roman" pitchFamily="18" charset="0"/>
                <a:cs typeface="Times New Roman" pitchFamily="18" charset="0"/>
              </a:rPr>
              <a:t>знищення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визначених</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цим</a:t>
            </a:r>
            <a:r>
              <a:rPr lang="ru-RU" sz="3200" b="1" dirty="0">
                <a:latin typeface="Times New Roman" pitchFamily="18" charset="0"/>
                <a:cs typeface="Times New Roman" pitchFamily="18" charset="0"/>
              </a:rPr>
              <a:t> Законом </a:t>
            </a:r>
            <a:r>
              <a:rPr lang="ru-RU" sz="3200" b="1" dirty="0" err="1">
                <a:latin typeface="Times New Roman" pitchFamily="18" charset="0"/>
                <a:cs typeface="Times New Roman" pitchFamily="18" charset="0"/>
              </a:rPr>
              <a:t>даних</a:t>
            </a:r>
            <a:r>
              <a:rPr lang="ru-RU" sz="3200" b="1" dirty="0">
                <a:latin typeface="Times New Roman" pitchFamily="18" charset="0"/>
                <a:cs typeface="Times New Roman" pitchFamily="18" charset="0"/>
              </a:rPr>
              <a:t> про </a:t>
            </a:r>
            <a:r>
              <a:rPr lang="ru-RU" sz="3200" b="1" dirty="0" err="1">
                <a:latin typeface="Times New Roman" pitchFamily="18" charset="0"/>
                <a:cs typeface="Times New Roman" pitchFamily="18" charset="0"/>
              </a:rPr>
              <a:t>випадки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домашнього</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насильства</a:t>
            </a:r>
            <a:r>
              <a:rPr lang="ru-RU" sz="3200" b="1" dirty="0">
                <a:latin typeface="Times New Roman" pitchFamily="18" charset="0"/>
                <a:cs typeface="Times New Roman" pitchFamily="18" charset="0"/>
              </a:rPr>
              <a:t> та </a:t>
            </a:r>
            <a:r>
              <a:rPr lang="ru-RU" sz="3200" b="1" dirty="0" err="1">
                <a:latin typeface="Times New Roman" pitchFamily="18" charset="0"/>
                <a:cs typeface="Times New Roman" pitchFamily="18" charset="0"/>
              </a:rPr>
              <a:t>насильства</a:t>
            </a:r>
            <a:r>
              <a:rPr lang="ru-RU" sz="3200" b="1" dirty="0">
                <a:latin typeface="Times New Roman" pitchFamily="18" charset="0"/>
                <a:cs typeface="Times New Roman" pitchFamily="18" charset="0"/>
              </a:rPr>
              <a:t> за </a:t>
            </a:r>
            <a:r>
              <a:rPr lang="ru-RU" sz="3200" b="1" dirty="0" err="1">
                <a:latin typeface="Times New Roman" pitchFamily="18" charset="0"/>
                <a:cs typeface="Times New Roman" pitchFamily="18" charset="0"/>
              </a:rPr>
              <a:t>ознакою</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статі</a:t>
            </a:r>
            <a:r>
              <a:rPr lang="ru-RU" sz="3200" b="1" dirty="0">
                <a:latin typeface="Times New Roman" pitchFamily="18" charset="0"/>
                <a:cs typeface="Times New Roman" pitchFamily="18" charset="0"/>
              </a:rPr>
              <a:t>.</a:t>
            </a:r>
            <a:endParaRPr lang="ru-RU" sz="3200" b="1" dirty="0">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Прямоугольник 1"/>
          <p:cNvSpPr>
            <a:spLocks noChangeArrowheads="1"/>
          </p:cNvSpPr>
          <p:nvPr/>
        </p:nvSpPr>
        <p:spPr bwMode="auto">
          <a:xfrm>
            <a:off x="0" y="0"/>
            <a:ext cx="9036050" cy="7126288"/>
          </a:xfrm>
          <a:prstGeom prst="rect">
            <a:avLst/>
          </a:prstGeom>
          <a:noFill/>
          <a:ln w="9525">
            <a:noFill/>
            <a:miter lim="800000"/>
            <a:headEnd/>
            <a:tailEnd/>
          </a:ln>
        </p:spPr>
        <p:txBody>
          <a:bodyPr>
            <a:spAutoFit/>
          </a:bodyPr>
          <a:lstStyle/>
          <a:p>
            <a:pPr algn="just">
              <a:lnSpc>
                <a:spcPct val="107000"/>
              </a:lnSpc>
              <a:spcAft>
                <a:spcPts val="800"/>
              </a:spcAft>
            </a:pPr>
            <a:r>
              <a:rPr lang="ru-RU" sz="2300" b="1">
                <a:solidFill>
                  <a:srgbClr val="FF0000"/>
                </a:solidFill>
                <a:latin typeface="Times New Roman" pitchFamily="18" charset="0"/>
                <a:cs typeface="Times New Roman" pitchFamily="18" charset="0"/>
              </a:rPr>
              <a:t>2. Реєстр ведеться з метою:</a:t>
            </a:r>
            <a:endParaRPr lang="ru-RU" sz="23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300" b="1">
                <a:latin typeface="Times New Roman" pitchFamily="18" charset="0"/>
                <a:cs typeface="Times New Roman" pitchFamily="18" charset="0"/>
              </a:rPr>
              <a:t>1) захисту життєво важливих інтересів постраждалих осіб, зокрема постраждалих дітей;</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2) попередження повторних випадків домашнього насильства та насильства за ознакою статі;</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3) забезпечення здійснення заходів у сфері запобігання та протидії домашньому насильству та у сфері запобігання та протидії насильству за ознакою статі;</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4) надання комплексної та своєчасної допомоги постраждалим особам суб'єктами, що здійснюють заходи у сфері запобігання та протидії домашньому насильству та у сфері запобігання та протидії насильству за ознакою статі;</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5) обліку випадків домашнього насильства та насильства за ознакою статі;</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6) координації діяльності суб'єктів, що здійснюють заходи у сфері запобігання та протидії домашньому насильству та у сфері запобігання та протидії насильству за ознакою статі.</a:t>
            </a:r>
            <a:endParaRPr lang="ru-RU" sz="2300" b="1">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2"/>
          <p:cNvSpPr txBox="1">
            <a:spLocks noChangeArrowheads="1"/>
          </p:cNvSpPr>
          <p:nvPr/>
        </p:nvSpPr>
        <p:spPr bwMode="auto">
          <a:xfrm>
            <a:off x="1619250" y="2781300"/>
            <a:ext cx="6624638" cy="366713"/>
          </a:xfrm>
          <a:prstGeom prst="rect">
            <a:avLst/>
          </a:prstGeom>
          <a:noFill/>
          <a:ln w="9525">
            <a:noFill/>
            <a:miter lim="800000"/>
            <a:headEnd/>
            <a:tailEnd/>
          </a:ln>
        </p:spPr>
        <p:txBody>
          <a:bodyPr>
            <a:spAutoFit/>
          </a:bodyPr>
          <a:lstStyle/>
          <a:p>
            <a:pPr>
              <a:spcBef>
                <a:spcPct val="50000"/>
              </a:spcBef>
            </a:pPr>
            <a:endParaRPr lang="ru-RU"/>
          </a:p>
        </p:txBody>
      </p:sp>
      <p:sp>
        <p:nvSpPr>
          <p:cNvPr id="15362" name="Text Box 3"/>
          <p:cNvSpPr txBox="1">
            <a:spLocks noChangeArrowheads="1"/>
          </p:cNvSpPr>
          <p:nvPr/>
        </p:nvSpPr>
        <p:spPr bwMode="auto">
          <a:xfrm>
            <a:off x="107950" y="0"/>
            <a:ext cx="8856663" cy="13327063"/>
          </a:xfrm>
          <a:prstGeom prst="rect">
            <a:avLst/>
          </a:prstGeom>
          <a:noFill/>
          <a:ln w="31750">
            <a:noFill/>
            <a:miter lim="800000"/>
            <a:headEnd/>
            <a:tailEnd type="none" w="sm" len="sm"/>
          </a:ln>
        </p:spPr>
        <p:txBody>
          <a:bodyPr>
            <a:spAutoFit/>
          </a:bodyPr>
          <a:lstStyle/>
          <a:p>
            <a:pPr algn="ctr">
              <a:spcBef>
                <a:spcPct val="50000"/>
              </a:spcBef>
            </a:pPr>
            <a:r>
              <a:rPr lang="en-US" sz="4000" b="1">
                <a:solidFill>
                  <a:srgbClr val="0070C0"/>
                </a:solidFill>
              </a:rPr>
              <a:t> </a:t>
            </a:r>
            <a:r>
              <a:rPr lang="uk-UA" sz="3200" b="1">
                <a:solidFill>
                  <a:srgbClr val="0070C0"/>
                </a:solidFill>
              </a:rPr>
              <a:t>ПИТАННЯ</a:t>
            </a:r>
            <a:endParaRPr lang="en-US" sz="4000" b="1">
              <a:solidFill>
                <a:srgbClr val="0070C0"/>
              </a:solidFill>
            </a:endParaRPr>
          </a:p>
          <a:p>
            <a:pPr algn="just">
              <a:spcBef>
                <a:spcPct val="50000"/>
              </a:spcBef>
            </a:pPr>
            <a:r>
              <a:rPr lang="ru-RU" sz="2600" b="1"/>
              <a:t>1. Суб'єкти, що здійснюють заходи у сфері запобігання та протидії гендерно обумовленому насильству.</a:t>
            </a:r>
            <a:endParaRPr lang="en-US" sz="2600" b="1"/>
          </a:p>
          <a:p>
            <a:pPr algn="just">
              <a:spcBef>
                <a:spcPct val="50000"/>
              </a:spcBef>
              <a:buFontTx/>
              <a:buAutoNum type="arabicPeriod" startAt="2"/>
            </a:pPr>
            <a:r>
              <a:rPr lang="ru-RU" sz="2600" b="1"/>
              <a:t>   Повноваження уповноважених підрозділів органів Національної поліції України у сфері запобігання та протидії гендерно обумовленому насильству.</a:t>
            </a:r>
          </a:p>
          <a:p>
            <a:pPr algn="just">
              <a:spcBef>
                <a:spcPct val="50000"/>
              </a:spcBef>
            </a:pPr>
            <a:r>
              <a:rPr lang="ru-RU" sz="2600" b="1">
                <a:cs typeface="Times New Roman" pitchFamily="18" charset="0"/>
              </a:rPr>
              <a:t>3. Взаємодія суб'єктів, що здійснюють заходи у сфері запобігання та протидії </a:t>
            </a:r>
            <a:r>
              <a:rPr lang="ru-RU" sz="2600" b="1"/>
              <a:t>гендерно обумовленому насильству</a:t>
            </a:r>
            <a:r>
              <a:rPr lang="ru-RU" sz="2600" b="1">
                <a:cs typeface="Times New Roman" pitchFamily="18" charset="0"/>
              </a:rPr>
              <a:t>.</a:t>
            </a:r>
            <a:endParaRPr lang="ru-RU" sz="2600"/>
          </a:p>
          <a:p>
            <a:pPr algn="just">
              <a:spcBef>
                <a:spcPct val="50000"/>
              </a:spcBef>
            </a:pPr>
            <a:r>
              <a:rPr lang="ru-RU" sz="2600" b="1"/>
              <a:t>4. Єдиний державний реєстр випадків домашнього насильства та насильства за ознакою статі</a:t>
            </a:r>
          </a:p>
          <a:p>
            <a:pPr algn="just">
              <a:spcBef>
                <a:spcPct val="50000"/>
              </a:spcBef>
            </a:pPr>
            <a:endParaRPr lang="ru-RU" sz="2600" b="1"/>
          </a:p>
          <a:p>
            <a:pPr>
              <a:lnSpc>
                <a:spcPct val="107000"/>
              </a:lnSpc>
              <a:spcAft>
                <a:spcPts val="800"/>
              </a:spcAft>
            </a:pPr>
            <a:r>
              <a:rPr lang="ru-RU" sz="2600" b="1"/>
              <a:t> </a:t>
            </a:r>
            <a:endParaRPr lang="ru-RU" sz="2600">
              <a:latin typeface="Calibri" pitchFamily="34" charset="0"/>
            </a:endParaRPr>
          </a:p>
          <a:p>
            <a:pPr>
              <a:lnSpc>
                <a:spcPct val="107000"/>
              </a:lnSpc>
              <a:spcAft>
                <a:spcPts val="800"/>
              </a:spcAft>
            </a:pPr>
            <a:r>
              <a:rPr lang="ru-RU" sz="2600" b="1"/>
              <a:t> </a:t>
            </a:r>
            <a:endParaRPr lang="ru-RU" sz="2600" b="1">
              <a:latin typeface="Calibri" pitchFamily="34" charset="0"/>
              <a:ea typeface="Calibri" pitchFamily="34" charset="0"/>
              <a:cs typeface="Times New Roman" pitchFamily="18" charset="0"/>
            </a:endParaRPr>
          </a:p>
          <a:p>
            <a:pPr algn="just">
              <a:spcBef>
                <a:spcPct val="50000"/>
              </a:spcBef>
            </a:pPr>
            <a:endParaRPr lang="ru-RU" sz="2600" b="1"/>
          </a:p>
          <a:p>
            <a:pPr algn="just">
              <a:spcBef>
                <a:spcPct val="50000"/>
              </a:spcBef>
            </a:pPr>
            <a:r>
              <a:rPr lang="ru-RU" sz="2600" b="1"/>
              <a:t> </a:t>
            </a:r>
          </a:p>
          <a:p>
            <a:pPr>
              <a:spcBef>
                <a:spcPct val="50000"/>
              </a:spcBef>
            </a:pPr>
            <a:endParaRPr lang="ru-RU" sz="2000" b="1"/>
          </a:p>
          <a:p>
            <a:pPr>
              <a:spcBef>
                <a:spcPct val="50000"/>
              </a:spcBef>
            </a:pPr>
            <a:endParaRPr lang="ru-RU" sz="2000" b="1"/>
          </a:p>
          <a:p>
            <a:pPr>
              <a:spcBef>
                <a:spcPct val="50000"/>
              </a:spcBef>
            </a:pPr>
            <a:r>
              <a:rPr lang="uk-UA" sz="2000" b="1"/>
              <a:t> </a:t>
            </a:r>
            <a:endParaRPr lang="en-US" sz="2000" b="1"/>
          </a:p>
          <a:p>
            <a:pPr>
              <a:spcBef>
                <a:spcPct val="50000"/>
              </a:spcBef>
            </a:pPr>
            <a:endParaRPr lang="en-US" sz="2000" b="1"/>
          </a:p>
          <a:p>
            <a:pPr>
              <a:spcBef>
                <a:spcPct val="50000"/>
              </a:spcBef>
            </a:pPr>
            <a:r>
              <a:rPr lang="uk-UA" sz="2000" b="1"/>
              <a:t> </a:t>
            </a:r>
            <a:endParaRPr lang="en-US" sz="2000" b="1"/>
          </a:p>
          <a:p>
            <a:pPr>
              <a:spcBef>
                <a:spcPct val="50000"/>
              </a:spcBef>
            </a:pPr>
            <a:endParaRPr lang="en-US" sz="2000" b="1"/>
          </a:p>
          <a:p>
            <a:pPr>
              <a:spcBef>
                <a:spcPct val="50000"/>
              </a:spcBef>
            </a:pPr>
            <a:r>
              <a:rPr lang="uk-UA" sz="2000" b="1"/>
              <a:t> </a:t>
            </a:r>
            <a:endParaRPr lang="en-US" sz="2000" b="1"/>
          </a:p>
          <a:p>
            <a:pPr>
              <a:spcBef>
                <a:spcPct val="50000"/>
              </a:spcBef>
            </a:pPr>
            <a:endParaRPr lang="en-US" sz="2000" b="1"/>
          </a:p>
          <a:p>
            <a:pPr>
              <a:spcBef>
                <a:spcPct val="50000"/>
              </a:spcBef>
            </a:pPr>
            <a:r>
              <a:rPr lang="ru-RU" sz="2000" b="1"/>
              <a:t> </a:t>
            </a:r>
            <a:endParaRPr lang="en-US" sz="2000" b="1">
              <a:solidFill>
                <a:srgbClr val="0F388B"/>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Прямоугольник 1"/>
          <p:cNvSpPr>
            <a:spLocks noChangeArrowheads="1"/>
          </p:cNvSpPr>
          <p:nvPr/>
        </p:nvSpPr>
        <p:spPr bwMode="auto">
          <a:xfrm>
            <a:off x="0" y="0"/>
            <a:ext cx="9144000" cy="7048500"/>
          </a:xfrm>
          <a:prstGeom prst="rect">
            <a:avLst/>
          </a:prstGeom>
          <a:noFill/>
          <a:ln w="9525">
            <a:noFill/>
            <a:miter lim="800000"/>
            <a:headEnd/>
            <a:tailEnd/>
          </a:ln>
        </p:spPr>
        <p:txBody>
          <a:bodyPr>
            <a:spAutoFit/>
          </a:bodyPr>
          <a:lstStyle/>
          <a:p>
            <a:pPr algn="just">
              <a:lnSpc>
                <a:spcPct val="107000"/>
              </a:lnSpc>
              <a:spcAft>
                <a:spcPts val="800"/>
              </a:spcAft>
            </a:pPr>
            <a:r>
              <a:rPr lang="ru-RU" sz="2800" b="1">
                <a:solidFill>
                  <a:srgbClr val="FF0000"/>
                </a:solidFill>
                <a:latin typeface="Times New Roman" pitchFamily="18" charset="0"/>
                <a:cs typeface="Times New Roman" pitchFamily="18" charset="0"/>
              </a:rPr>
              <a:t>3. До Реєстру вносяться відомості (окремо за кожним випадком насильства) про:</a:t>
            </a:r>
            <a:endParaRPr lang="ru-RU" sz="28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800" b="1">
                <a:latin typeface="Times New Roman" pitchFamily="18" charset="0"/>
                <a:cs typeface="Times New Roman" pitchFamily="18" charset="0"/>
              </a:rPr>
              <a:t>1) працівника суб'єкта, що здійснює заходи у сфері запобігання та протидії домашньому насильству, або суб'єкта, що здійснює заходи у сфері запобігання та протидії насильству за ознакою статі, який вніс відомості про випадок насильства до Реєстру або відкоригував їх (дата внесення; прізвище, ім'я, по батькові; посада; номер контактного телефону; найменування та адреса відповідного суб'єкта);</a:t>
            </a:r>
            <a:endParaRPr lang="ru-RU" sz="28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2) особу, яка повідомила про вчинення насильства (прізвище, ім'я, по батькові; число, місяць, рік народження; місце проживання; номер контактного телефону), - за згодою, наданою у порядку, визначеному частиною четвертою цієї статті;</a:t>
            </a:r>
            <a:endParaRPr lang="ru-RU" sz="2600" b="1">
              <a:latin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Прямоугольник 1"/>
          <p:cNvSpPr>
            <a:spLocks noChangeArrowheads="1"/>
          </p:cNvSpPr>
          <p:nvPr/>
        </p:nvSpPr>
        <p:spPr bwMode="auto">
          <a:xfrm>
            <a:off x="107950" y="0"/>
            <a:ext cx="8928100" cy="7243763"/>
          </a:xfrm>
          <a:prstGeom prst="rect">
            <a:avLst/>
          </a:prstGeom>
          <a:noFill/>
          <a:ln w="9525">
            <a:noFill/>
            <a:miter lim="800000"/>
            <a:headEnd/>
            <a:tailEnd/>
          </a:ln>
        </p:spPr>
        <p:txBody>
          <a:bodyPr>
            <a:spAutoFit/>
          </a:bodyPr>
          <a:lstStyle/>
          <a:p>
            <a:pPr algn="just">
              <a:lnSpc>
                <a:spcPct val="107000"/>
              </a:lnSpc>
              <a:spcAft>
                <a:spcPts val="800"/>
              </a:spcAft>
            </a:pPr>
            <a:r>
              <a:rPr lang="ru-RU" sz="2600" b="1" dirty="0">
                <a:latin typeface="Times New Roman" pitchFamily="18" charset="0"/>
                <a:cs typeface="Times New Roman" pitchFamily="18" charset="0"/>
              </a:rPr>
              <a:t>3) </a:t>
            </a:r>
            <a:r>
              <a:rPr lang="ru-RU" sz="2600" b="1" dirty="0" err="1">
                <a:latin typeface="Times New Roman" pitchFamily="18" charset="0"/>
                <a:cs typeface="Times New Roman" pitchFamily="18" charset="0"/>
              </a:rPr>
              <a:t>постраждалу</a:t>
            </a:r>
            <a:r>
              <a:rPr lang="ru-RU" sz="2600" b="1" dirty="0">
                <a:latin typeface="Times New Roman" pitchFamily="18" charset="0"/>
                <a:cs typeface="Times New Roman" pitchFamily="18" charset="0"/>
              </a:rPr>
              <a:t> особу (</a:t>
            </a:r>
            <a:r>
              <a:rPr lang="ru-RU" sz="2600" b="1" dirty="0" err="1">
                <a:latin typeface="Times New Roman" pitchFamily="18" charset="0"/>
                <a:cs typeface="Times New Roman" pitchFamily="18" charset="0"/>
              </a:rPr>
              <a:t>прізвище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ім'я</a:t>
            </a:r>
            <a:r>
              <a:rPr lang="ru-RU" sz="2600" b="1" dirty="0">
                <a:latin typeface="Times New Roman" pitchFamily="18" charset="0"/>
                <a:cs typeface="Times New Roman" pitchFamily="18" charset="0"/>
              </a:rPr>
              <a:t>, по </a:t>
            </a:r>
            <a:r>
              <a:rPr lang="ru-RU" sz="2600" b="1" dirty="0" err="1">
                <a:latin typeface="Times New Roman" pitchFamily="18" charset="0"/>
                <a:cs typeface="Times New Roman" pitchFamily="18" charset="0"/>
              </a:rPr>
              <a:t>батькові</a:t>
            </a:r>
            <a:r>
              <a:rPr lang="ru-RU" sz="2600" b="1" dirty="0">
                <a:latin typeface="Times New Roman" pitchFamily="18" charset="0"/>
                <a:cs typeface="Times New Roman" pitchFamily="18" charset="0"/>
              </a:rPr>
              <a:t>; число, </a:t>
            </a:r>
            <a:r>
              <a:rPr lang="ru-RU" sz="2600" b="1" dirty="0" err="1">
                <a:latin typeface="Times New Roman" pitchFamily="18" charset="0"/>
                <a:cs typeface="Times New Roman" pitchFamily="18" charset="0"/>
              </a:rPr>
              <a:t>місяць</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рік</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народження</a:t>
            </a:r>
            <a:r>
              <a:rPr lang="ru-RU" sz="2600" b="1" dirty="0">
                <a:latin typeface="Times New Roman" pitchFamily="18" charset="0"/>
                <a:cs typeface="Times New Roman" pitchFamily="18" charset="0"/>
              </a:rPr>
              <a:t>; стать; </a:t>
            </a:r>
            <a:r>
              <a:rPr lang="ru-RU" sz="2600" b="1" dirty="0" err="1">
                <a:latin typeface="Times New Roman" pitchFamily="18" charset="0"/>
                <a:cs typeface="Times New Roman" pitchFamily="18" charset="0"/>
              </a:rPr>
              <a:t>громадянство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місце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проживання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місце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навчання</a:t>
            </a:r>
            <a:r>
              <a:rPr lang="ru-RU" sz="2600" b="1" dirty="0">
                <a:latin typeface="Times New Roman" pitchFamily="18" charset="0"/>
                <a:cs typeface="Times New Roman" pitchFamily="18" charset="0"/>
              </a:rPr>
              <a:t> та/</a:t>
            </a:r>
            <a:r>
              <a:rPr lang="ru-RU" sz="2600" b="1" dirty="0" err="1">
                <a:latin typeface="Times New Roman" pitchFamily="18" charset="0"/>
                <a:cs typeface="Times New Roman" pitchFamily="18" charset="0"/>
              </a:rPr>
              <a:t>або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місце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роботи</a:t>
            </a:r>
            <a:r>
              <a:rPr lang="ru-RU" sz="2600" b="1" dirty="0">
                <a:latin typeface="Times New Roman" pitchFamily="18" charset="0"/>
                <a:cs typeface="Times New Roman" pitchFamily="18" charset="0"/>
              </a:rPr>
              <a:t>; номер контактного телефону) - за </a:t>
            </a:r>
            <a:r>
              <a:rPr lang="ru-RU" sz="2600" b="1" dirty="0" err="1">
                <a:latin typeface="Times New Roman" pitchFamily="18" charset="0"/>
                <a:cs typeface="Times New Roman" pitchFamily="18" charset="0"/>
              </a:rPr>
              <a:t>згодою</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наданою</a:t>
            </a:r>
            <a:r>
              <a:rPr lang="ru-RU" sz="2600" b="1" dirty="0">
                <a:latin typeface="Times New Roman" pitchFamily="18" charset="0"/>
                <a:cs typeface="Times New Roman" pitchFamily="18" charset="0"/>
              </a:rPr>
              <a:t> у порядку, </a:t>
            </a:r>
            <a:r>
              <a:rPr lang="ru-RU" sz="2600" b="1" dirty="0" err="1">
                <a:latin typeface="Times New Roman" pitchFamily="18" charset="0"/>
                <a:cs typeface="Times New Roman" pitchFamily="18" charset="0"/>
              </a:rPr>
              <a:t>визначеному</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частиною</a:t>
            </a:r>
            <a:r>
              <a:rPr lang="ru-RU" sz="2600" b="1" dirty="0">
                <a:latin typeface="Times New Roman" pitchFamily="18" charset="0"/>
                <a:cs typeface="Times New Roman" pitchFamily="18" charset="0"/>
              </a:rPr>
              <a:t> четвертою </a:t>
            </a:r>
            <a:r>
              <a:rPr lang="ru-RU" sz="2600" b="1" dirty="0" err="1">
                <a:latin typeface="Times New Roman" pitchFamily="18" charset="0"/>
                <a:cs typeface="Times New Roman" pitchFamily="18" charset="0"/>
              </a:rPr>
              <a:t>цієї</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статті</a:t>
            </a:r>
            <a:r>
              <a:rPr lang="ru-RU" sz="2600" b="1" dirty="0">
                <a:latin typeface="Times New Roman" pitchFamily="18" charset="0"/>
                <a:cs typeface="Times New Roman" pitchFamily="18" charset="0"/>
              </a:rPr>
              <a:t>;</a:t>
            </a:r>
            <a:endParaRPr lang="ru-RU" sz="2600" b="1" dirty="0">
              <a:latin typeface="Calibri" pitchFamily="34" charset="0"/>
              <a:ea typeface="Calibri" pitchFamily="34" charset="0"/>
              <a:cs typeface="Times New Roman" pitchFamily="18" charset="0"/>
            </a:endParaRPr>
          </a:p>
          <a:p>
            <a:pPr algn="just">
              <a:lnSpc>
                <a:spcPct val="107000"/>
              </a:lnSpc>
              <a:spcAft>
                <a:spcPts val="800"/>
              </a:spcAft>
            </a:pPr>
            <a:r>
              <a:rPr lang="ru-RU" sz="2600" b="1" dirty="0">
                <a:latin typeface="Times New Roman" pitchFamily="18" charset="0"/>
                <a:cs typeface="Times New Roman" pitchFamily="18" charset="0"/>
              </a:rPr>
              <a:t>4) </a:t>
            </a:r>
            <a:r>
              <a:rPr lang="ru-RU" sz="2600" b="1" dirty="0" err="1">
                <a:latin typeface="Times New Roman" pitchFamily="18" charset="0"/>
                <a:cs typeface="Times New Roman" pitchFamily="18" charset="0"/>
              </a:rPr>
              <a:t>кривдника</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прізвище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ім'я</a:t>
            </a:r>
            <a:r>
              <a:rPr lang="ru-RU" sz="2600" b="1" dirty="0">
                <a:latin typeface="Times New Roman" pitchFamily="18" charset="0"/>
                <a:cs typeface="Times New Roman" pitchFamily="18" charset="0"/>
              </a:rPr>
              <a:t>, по </a:t>
            </a:r>
            <a:r>
              <a:rPr lang="ru-RU" sz="2600" b="1" dirty="0" err="1">
                <a:latin typeface="Times New Roman" pitchFamily="18" charset="0"/>
                <a:cs typeface="Times New Roman" pitchFamily="18" charset="0"/>
              </a:rPr>
              <a:t>батькові</a:t>
            </a:r>
            <a:r>
              <a:rPr lang="ru-RU" sz="2600" b="1" dirty="0">
                <a:latin typeface="Times New Roman" pitchFamily="18" charset="0"/>
                <a:cs typeface="Times New Roman" pitchFamily="18" charset="0"/>
              </a:rPr>
              <a:t>; число, </a:t>
            </a:r>
            <a:r>
              <a:rPr lang="ru-RU" sz="2600" b="1" dirty="0" err="1">
                <a:latin typeface="Times New Roman" pitchFamily="18" charset="0"/>
                <a:cs typeface="Times New Roman" pitchFamily="18" charset="0"/>
              </a:rPr>
              <a:t>місяць</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рік</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народження</a:t>
            </a:r>
            <a:r>
              <a:rPr lang="ru-RU" sz="2600" b="1" dirty="0">
                <a:latin typeface="Times New Roman" pitchFamily="18" charset="0"/>
                <a:cs typeface="Times New Roman" pitchFamily="18" charset="0"/>
              </a:rPr>
              <a:t>; стать; </a:t>
            </a:r>
            <a:r>
              <a:rPr lang="ru-RU" sz="2600" b="1" dirty="0" err="1">
                <a:latin typeface="Times New Roman" pitchFamily="18" charset="0"/>
                <a:cs typeface="Times New Roman" pitchFamily="18" charset="0"/>
              </a:rPr>
              <a:t>громадянство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місце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проживання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місце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навчання</a:t>
            </a:r>
            <a:r>
              <a:rPr lang="ru-RU" sz="2600" b="1" dirty="0">
                <a:latin typeface="Times New Roman" pitchFamily="18" charset="0"/>
                <a:cs typeface="Times New Roman" pitchFamily="18" charset="0"/>
              </a:rPr>
              <a:t> та/</a:t>
            </a:r>
            <a:r>
              <a:rPr lang="ru-RU" sz="2600" b="1" dirty="0" err="1">
                <a:latin typeface="Times New Roman" pitchFamily="18" charset="0"/>
                <a:cs typeface="Times New Roman" pitchFamily="18" charset="0"/>
              </a:rPr>
              <a:t>або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місце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роботи</a:t>
            </a:r>
            <a:r>
              <a:rPr lang="ru-RU" sz="2600" b="1" dirty="0">
                <a:latin typeface="Times New Roman" pitchFamily="18" charset="0"/>
                <a:cs typeface="Times New Roman" pitchFamily="18" charset="0"/>
              </a:rPr>
              <a:t>; номер контактного телефону) та про характер </a:t>
            </a:r>
            <a:r>
              <a:rPr lang="ru-RU" sz="2600" b="1" dirty="0" err="1">
                <a:latin typeface="Times New Roman" pitchFamily="18" charset="0"/>
                <a:cs typeface="Times New Roman" pitchFamily="18" charset="0"/>
              </a:rPr>
              <a:t>відносин</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між</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кривдником</a:t>
            </a:r>
            <a:r>
              <a:rPr lang="ru-RU" sz="2600" b="1" dirty="0">
                <a:latin typeface="Times New Roman" pitchFamily="18" charset="0"/>
                <a:cs typeface="Times New Roman" pitchFamily="18" charset="0"/>
              </a:rPr>
              <a:t> і </a:t>
            </a:r>
            <a:r>
              <a:rPr lang="ru-RU" sz="2600" b="1" dirty="0" err="1">
                <a:latin typeface="Times New Roman" pitchFamily="18" charset="0"/>
                <a:cs typeface="Times New Roman" pitchFamily="18" charset="0"/>
              </a:rPr>
              <a:t>постраждалою</a:t>
            </a:r>
            <a:r>
              <a:rPr lang="ru-RU" sz="2600" b="1" dirty="0">
                <a:latin typeface="Times New Roman" pitchFamily="18" charset="0"/>
                <a:cs typeface="Times New Roman" pitchFamily="18" charset="0"/>
              </a:rPr>
              <a:t> особою, у тому </a:t>
            </a:r>
            <a:r>
              <a:rPr lang="ru-RU" sz="2600" b="1" dirty="0" err="1">
                <a:latin typeface="Times New Roman" pitchFamily="18" charset="0"/>
                <a:cs typeface="Times New Roman" pitchFamily="18" charset="0"/>
              </a:rPr>
              <a:t>числі</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відповідно</a:t>
            </a:r>
            <a:r>
              <a:rPr lang="ru-RU" sz="2600" b="1" dirty="0">
                <a:latin typeface="Times New Roman" pitchFamily="18" charset="0"/>
                <a:cs typeface="Times New Roman" pitchFamily="18" charset="0"/>
              </a:rPr>
              <a:t> до </a:t>
            </a:r>
            <a:r>
              <a:rPr lang="ru-RU" sz="2600" b="1" dirty="0" err="1">
                <a:latin typeface="Times New Roman" pitchFamily="18" charset="0"/>
                <a:cs typeface="Times New Roman" pitchFamily="18" charset="0"/>
              </a:rPr>
              <a:t>статті</a:t>
            </a:r>
            <a:r>
              <a:rPr lang="ru-RU" sz="2600" b="1" dirty="0">
                <a:latin typeface="Times New Roman" pitchFamily="18" charset="0"/>
                <a:cs typeface="Times New Roman" pitchFamily="18" charset="0"/>
              </a:rPr>
              <a:t> 3 </a:t>
            </a:r>
            <a:r>
              <a:rPr lang="ru-RU" sz="2600" b="1" dirty="0" err="1">
                <a:latin typeface="Times New Roman" pitchFamily="18" charset="0"/>
                <a:cs typeface="Times New Roman" pitchFamily="18" charset="0"/>
              </a:rPr>
              <a:t>цього</a:t>
            </a:r>
            <a:r>
              <a:rPr lang="ru-RU" sz="2600" b="1" dirty="0">
                <a:latin typeface="Times New Roman" pitchFamily="18" charset="0"/>
                <a:cs typeface="Times New Roman" pitchFamily="18" charset="0"/>
              </a:rPr>
              <a:t> Закону;</a:t>
            </a:r>
            <a:endParaRPr lang="ru-RU" sz="2600" b="1" dirty="0">
              <a:latin typeface="Calibri" pitchFamily="34" charset="0"/>
            </a:endParaRPr>
          </a:p>
          <a:p>
            <a:pPr algn="just">
              <a:lnSpc>
                <a:spcPct val="107000"/>
              </a:lnSpc>
              <a:spcAft>
                <a:spcPts val="800"/>
              </a:spcAft>
            </a:pPr>
            <a:r>
              <a:rPr lang="ru-RU" sz="2600" b="1" dirty="0">
                <a:latin typeface="Times New Roman" pitchFamily="18" charset="0"/>
                <a:cs typeface="Times New Roman" pitchFamily="18" charset="0"/>
              </a:rPr>
              <a:t>5) </a:t>
            </a:r>
            <a:r>
              <a:rPr lang="ru-RU" sz="2600" b="1" dirty="0" err="1">
                <a:latin typeface="Times New Roman" pitchFamily="18" charset="0"/>
                <a:cs typeface="Times New Roman" pitchFamily="18" charset="0"/>
              </a:rPr>
              <a:t>випадок</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домашнього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насильства</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насильства</a:t>
            </a:r>
            <a:r>
              <a:rPr lang="ru-RU" sz="2600" b="1" dirty="0">
                <a:latin typeface="Times New Roman" pitchFamily="18" charset="0"/>
                <a:cs typeface="Times New Roman" pitchFamily="18" charset="0"/>
              </a:rPr>
              <a:t> за </a:t>
            </a:r>
            <a:r>
              <a:rPr lang="ru-RU" sz="2600" b="1" dirty="0" err="1">
                <a:latin typeface="Times New Roman" pitchFamily="18" charset="0"/>
                <a:cs typeface="Times New Roman" pitchFamily="18" charset="0"/>
              </a:rPr>
              <a:t>ознакою</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статі</a:t>
            </a:r>
            <a:r>
              <a:rPr lang="ru-RU" sz="2600" b="1" dirty="0">
                <a:latin typeface="Times New Roman" pitchFamily="18" charset="0"/>
                <a:cs typeface="Times New Roman" pitchFamily="18" charset="0"/>
              </a:rPr>
              <a:t> (дата </a:t>
            </a:r>
            <a:r>
              <a:rPr lang="ru-RU" sz="2600" b="1" dirty="0" err="1">
                <a:latin typeface="Times New Roman" pitchFamily="18" charset="0"/>
                <a:cs typeface="Times New Roman" pitchFamily="18" charset="0"/>
              </a:rPr>
              <a:t>вчинення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місце</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вчинення</a:t>
            </a:r>
            <a:r>
              <a:rPr lang="ru-RU" sz="2600" b="1" dirty="0">
                <a:latin typeface="Times New Roman" pitchFamily="18" charset="0"/>
                <a:cs typeface="Times New Roman" pitchFamily="18" charset="0"/>
              </a:rPr>
              <a:t>; форма </a:t>
            </a:r>
            <a:r>
              <a:rPr lang="ru-RU" sz="2600" b="1" dirty="0" err="1">
                <a:latin typeface="Times New Roman" pitchFamily="18" charset="0"/>
                <a:cs typeface="Times New Roman" pitchFamily="18" charset="0"/>
              </a:rPr>
              <a:t>домашнього</a:t>
            </a:r>
            <a:r>
              <a:rPr lang="ru-RU" sz="2600" b="1" dirty="0">
                <a:latin typeface="Times New Roman" pitchFamily="18" charset="0"/>
                <a:cs typeface="Times New Roman" pitchFamily="18" charset="0"/>
              </a:rPr>
              <a:t> </a:t>
            </a:r>
            <a:r>
              <a:rPr lang="ru-RU" sz="2600" dirty="0" err="1">
                <a:latin typeface="Times New Roman" pitchFamily="18" charset="0"/>
                <a:cs typeface="Times New Roman" pitchFamily="18" charset="0"/>
              </a:rPr>
              <a:t>насильства</a:t>
            </a:r>
            <a:r>
              <a:rPr lang="ru-RU" sz="2600" b="1" dirty="0">
                <a:latin typeface="Times New Roman" pitchFamily="18" charset="0"/>
                <a:cs typeface="Times New Roman" pitchFamily="18" charset="0"/>
              </a:rPr>
              <a:t>; вид </a:t>
            </a:r>
            <a:r>
              <a:rPr lang="ru-RU" sz="2600" b="1" dirty="0" err="1">
                <a:latin typeface="Times New Roman" pitchFamily="18" charset="0"/>
                <a:cs typeface="Times New Roman" pitchFamily="18" charset="0"/>
              </a:rPr>
              <a:t>шкоди</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чи</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страждань</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завданих</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внаслідок</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насильства</a:t>
            </a:r>
            <a:r>
              <a:rPr lang="ru-RU" sz="2600" b="1" dirty="0">
                <a:latin typeface="Times New Roman" pitchFamily="18" charset="0"/>
                <a:cs typeface="Times New Roman" pitchFamily="18" charset="0"/>
              </a:rPr>
              <a:t> за </a:t>
            </a:r>
            <a:r>
              <a:rPr lang="ru-RU" sz="2600" b="1" dirty="0" err="1">
                <a:latin typeface="Times New Roman" pitchFamily="18" charset="0"/>
                <a:cs typeface="Times New Roman" pitchFamily="18" charset="0"/>
              </a:rPr>
              <a:t>ознакою</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статі</a:t>
            </a:r>
            <a:r>
              <a:rPr lang="ru-RU" sz="2600" b="1" dirty="0">
                <a:latin typeface="Times New Roman" pitchFamily="18" charset="0"/>
                <a:cs typeface="Times New Roman" pitchFamily="18" charset="0"/>
              </a:rPr>
              <a:t>; короткий </a:t>
            </a:r>
            <a:r>
              <a:rPr lang="ru-RU" sz="2600" b="1" dirty="0" err="1">
                <a:latin typeface="Times New Roman" pitchFamily="18" charset="0"/>
                <a:cs typeface="Times New Roman" pitchFamily="18" charset="0"/>
              </a:rPr>
              <a:t>опис</a:t>
            </a:r>
            <a:r>
              <a:rPr lang="ru-RU" sz="2600" b="1" dirty="0">
                <a:latin typeface="Times New Roman" pitchFamily="18" charset="0"/>
                <a:cs typeface="Times New Roman" pitchFamily="18" charset="0"/>
              </a:rPr>
              <a:t>);</a:t>
            </a:r>
            <a:endParaRPr lang="ru-RU" sz="2600" b="1" dirty="0">
              <a:latin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Прямоугольник 1"/>
          <p:cNvSpPr>
            <a:spLocks noChangeArrowheads="1"/>
          </p:cNvSpPr>
          <p:nvPr/>
        </p:nvSpPr>
        <p:spPr bwMode="auto">
          <a:xfrm>
            <a:off x="179388" y="115888"/>
            <a:ext cx="8856662" cy="6696075"/>
          </a:xfrm>
          <a:prstGeom prst="rect">
            <a:avLst/>
          </a:prstGeom>
          <a:noFill/>
          <a:ln w="9525">
            <a:noFill/>
            <a:miter lim="800000"/>
            <a:headEnd/>
            <a:tailEnd/>
          </a:ln>
        </p:spPr>
        <p:txBody>
          <a:bodyPr>
            <a:spAutoFit/>
          </a:bodyPr>
          <a:lstStyle/>
          <a:p>
            <a:pPr algn="just">
              <a:lnSpc>
                <a:spcPct val="107000"/>
              </a:lnSpc>
              <a:spcAft>
                <a:spcPts val="800"/>
              </a:spcAft>
            </a:pPr>
            <a:r>
              <a:rPr lang="ru-RU" sz="3000" b="1">
                <a:latin typeface="Times New Roman" pitchFamily="18" charset="0"/>
                <a:cs typeface="Times New Roman" pitchFamily="18" charset="0"/>
              </a:rPr>
              <a:t>6) потреби постраждалої особи;</a:t>
            </a:r>
            <a:endParaRPr lang="ru-RU" sz="3000" b="1">
              <a:latin typeface="Calibri" pitchFamily="34" charset="0"/>
              <a:ea typeface="Calibri" pitchFamily="34" charset="0"/>
              <a:cs typeface="Times New Roman" pitchFamily="18" charset="0"/>
            </a:endParaRPr>
          </a:p>
          <a:p>
            <a:pPr algn="just">
              <a:lnSpc>
                <a:spcPct val="107000"/>
              </a:lnSpc>
              <a:spcAft>
                <a:spcPts val="800"/>
              </a:spcAft>
            </a:pPr>
            <a:r>
              <a:rPr lang="ru-RU" sz="3000" b="1">
                <a:latin typeface="Times New Roman" pitchFamily="18" charset="0"/>
                <a:cs typeface="Times New Roman" pitchFamily="18" charset="0"/>
              </a:rPr>
              <a:t>7) суб'єктів, що здійснюють заходи у сфері запобігання та протидії домашньому насильству, або суб'єктів, що здійснюють заходи у сфері запобігання та протидії насильству за ознакою статі, у зв'язку з виявленням випадку насильства (найменування; повноваження; місцезнаходження та номер контактного телефону (крім спеціалізованих служб підтримки);</a:t>
            </a:r>
            <a:endParaRPr lang="ru-RU" sz="3000" b="1">
              <a:latin typeface="Calibri" pitchFamily="34" charset="0"/>
            </a:endParaRPr>
          </a:p>
          <a:p>
            <a:pPr algn="just">
              <a:lnSpc>
                <a:spcPct val="107000"/>
              </a:lnSpc>
              <a:spcAft>
                <a:spcPts val="800"/>
              </a:spcAft>
            </a:pPr>
            <a:r>
              <a:rPr lang="ru-RU" sz="3000" b="1">
                <a:latin typeface="Times New Roman" pitchFamily="18" charset="0"/>
                <a:cs typeface="Times New Roman" pitchFamily="18" charset="0"/>
              </a:rPr>
              <a:t>8) вичерпний перелік заходів, здійснених у зв'язку з виявленням випадку насильства, та їх результат.</a:t>
            </a:r>
            <a:endParaRPr lang="ru-RU" sz="3000" b="1">
              <a:latin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Прямоугольник 1"/>
          <p:cNvSpPr>
            <a:spLocks noChangeArrowheads="1"/>
          </p:cNvSpPr>
          <p:nvPr/>
        </p:nvSpPr>
        <p:spPr bwMode="auto">
          <a:xfrm>
            <a:off x="179388" y="115888"/>
            <a:ext cx="8856662" cy="6596062"/>
          </a:xfrm>
          <a:prstGeom prst="rect">
            <a:avLst/>
          </a:prstGeom>
          <a:noFill/>
          <a:ln w="9525">
            <a:noFill/>
            <a:miter lim="800000"/>
            <a:headEnd/>
            <a:tailEnd/>
          </a:ln>
        </p:spPr>
        <p:txBody>
          <a:bodyPr>
            <a:spAutoFit/>
          </a:bodyPr>
          <a:lstStyle/>
          <a:p>
            <a:pPr algn="just">
              <a:lnSpc>
                <a:spcPct val="107000"/>
              </a:lnSpc>
              <a:spcAft>
                <a:spcPts val="800"/>
              </a:spcAft>
            </a:pPr>
            <a:r>
              <a:rPr lang="ru-RU" sz="2600" b="1" dirty="0">
                <a:latin typeface="Times New Roman" pitchFamily="18" charset="0"/>
                <a:cs typeface="Times New Roman" pitchFamily="18" charset="0"/>
              </a:rPr>
              <a:t>4. </a:t>
            </a:r>
            <a:r>
              <a:rPr lang="ru-RU" sz="2600" b="1" dirty="0" err="1">
                <a:latin typeface="Times New Roman" pitchFamily="18" charset="0"/>
                <a:cs typeface="Times New Roman" pitchFamily="18" charset="0"/>
              </a:rPr>
              <a:t>Згода</a:t>
            </a:r>
            <a:r>
              <a:rPr lang="ru-RU" sz="2600" b="1" dirty="0">
                <a:latin typeface="Times New Roman" pitchFamily="18" charset="0"/>
                <a:cs typeface="Times New Roman" pitchFamily="18" charset="0"/>
              </a:rPr>
              <a:t> на </a:t>
            </a:r>
            <a:r>
              <a:rPr lang="ru-RU" sz="2600" b="1" dirty="0" err="1">
                <a:latin typeface="Times New Roman" pitchFamily="18" charset="0"/>
                <a:cs typeface="Times New Roman" pitchFamily="18" charset="0"/>
              </a:rPr>
              <a:t>внесення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персональних</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даних</a:t>
            </a:r>
            <a:r>
              <a:rPr lang="ru-RU" sz="2600" b="1" dirty="0">
                <a:latin typeface="Times New Roman" pitchFamily="18" charset="0"/>
                <a:cs typeface="Times New Roman" pitchFamily="18" charset="0"/>
              </a:rPr>
              <a:t> про особу, яка </a:t>
            </a:r>
            <a:r>
              <a:rPr lang="ru-RU" sz="2600" b="1" dirty="0" err="1">
                <a:latin typeface="Times New Roman" pitchFamily="18" charset="0"/>
                <a:cs typeface="Times New Roman" pitchFamily="18" charset="0"/>
              </a:rPr>
              <a:t>повідомила</a:t>
            </a:r>
            <a:r>
              <a:rPr lang="ru-RU" sz="2600" b="1" dirty="0">
                <a:latin typeface="Times New Roman" pitchFamily="18" charset="0"/>
                <a:cs typeface="Times New Roman" pitchFamily="18" charset="0"/>
              </a:rPr>
              <a:t> про </a:t>
            </a:r>
            <a:r>
              <a:rPr lang="ru-RU" sz="2600" b="1" dirty="0" err="1">
                <a:latin typeface="Times New Roman" pitchFamily="18" charset="0"/>
                <a:cs typeface="Times New Roman" pitchFamily="18" charset="0"/>
              </a:rPr>
              <a:t>вчинення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насильства</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або</a:t>
            </a:r>
            <a:r>
              <a:rPr lang="ru-RU" sz="2600" b="1" dirty="0">
                <a:latin typeface="Times New Roman" pitchFamily="18" charset="0"/>
                <a:cs typeface="Times New Roman" pitchFamily="18" charset="0"/>
              </a:rPr>
              <a:t> про </a:t>
            </a:r>
            <a:r>
              <a:rPr lang="ru-RU" sz="2600" b="1" dirty="0" err="1">
                <a:latin typeface="Times New Roman" pitchFamily="18" charset="0"/>
                <a:cs typeface="Times New Roman" pitchFamily="18" charset="0"/>
              </a:rPr>
              <a:t>постраждалу</a:t>
            </a:r>
            <a:r>
              <a:rPr lang="ru-RU" sz="2600" b="1" dirty="0">
                <a:latin typeface="Times New Roman" pitchFamily="18" charset="0"/>
                <a:cs typeface="Times New Roman" pitchFamily="18" charset="0"/>
              </a:rPr>
              <a:t> особу </a:t>
            </a:r>
            <a:r>
              <a:rPr lang="ru-RU" sz="2600" b="1" dirty="0" err="1">
                <a:latin typeface="Times New Roman" pitchFamily="18" charset="0"/>
                <a:cs typeface="Times New Roman" pitchFamily="18" charset="0"/>
              </a:rPr>
              <a:t>надається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відповідною</a:t>
            </a:r>
            <a:r>
              <a:rPr lang="ru-RU" sz="2600" b="1" dirty="0">
                <a:latin typeface="Times New Roman" pitchFamily="18" charset="0"/>
                <a:cs typeface="Times New Roman" pitchFamily="18" charset="0"/>
              </a:rPr>
              <a:t> особою з </a:t>
            </a:r>
            <a:r>
              <a:rPr lang="ru-RU" sz="2600" b="1" dirty="0" err="1">
                <a:latin typeface="Times New Roman" pitchFamily="18" charset="0"/>
                <a:cs typeface="Times New Roman" pitchFamily="18" charset="0"/>
              </a:rPr>
              <a:t>дотриманням</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вимог</a:t>
            </a:r>
            <a:r>
              <a:rPr lang="ru-RU" sz="2600" b="1" dirty="0">
                <a:latin typeface="Times New Roman" pitchFamily="18" charset="0"/>
                <a:cs typeface="Times New Roman" pitchFamily="18" charset="0"/>
              </a:rPr>
              <a:t> </a:t>
            </a:r>
            <a:r>
              <a:rPr lang="ru-RU" sz="2600" b="1" dirty="0">
                <a:solidFill>
                  <a:srgbClr val="0000FF"/>
                </a:solidFill>
                <a:latin typeface="Times New Roman" pitchFamily="18" charset="0"/>
                <a:cs typeface="Times New Roman" pitchFamily="18" charset="0"/>
                <a:hlinkClick r:id="rId2"/>
              </a:rPr>
              <a:t>Закону </a:t>
            </a:r>
            <a:r>
              <a:rPr lang="ru-RU" sz="2600" b="1" dirty="0" err="1">
                <a:solidFill>
                  <a:srgbClr val="0000FF"/>
                </a:solidFill>
                <a:latin typeface="Times New Roman" pitchFamily="18" charset="0"/>
                <a:cs typeface="Times New Roman" pitchFamily="18" charset="0"/>
                <a:hlinkClick r:id="rId2"/>
              </a:rPr>
              <a:t>України</a:t>
            </a:r>
            <a:r>
              <a:rPr lang="ru-RU" sz="2600" b="1" dirty="0">
                <a:solidFill>
                  <a:srgbClr val="0000FF"/>
                </a:solidFill>
                <a:latin typeface="Times New Roman" pitchFamily="18" charset="0"/>
                <a:cs typeface="Times New Roman" pitchFamily="18" charset="0"/>
                <a:hlinkClick r:id="rId2"/>
              </a:rPr>
              <a:t> "Про </a:t>
            </a:r>
            <a:r>
              <a:rPr lang="ru-RU" sz="2600" b="1" dirty="0" err="1">
                <a:solidFill>
                  <a:srgbClr val="0000FF"/>
                </a:solidFill>
                <a:latin typeface="Times New Roman" pitchFamily="18" charset="0"/>
                <a:cs typeface="Times New Roman" pitchFamily="18" charset="0"/>
                <a:hlinkClick r:id="rId2"/>
              </a:rPr>
              <a:t>захист</a:t>
            </a:r>
            <a:r>
              <a:rPr lang="ru-RU" sz="2600" b="1" dirty="0">
                <a:solidFill>
                  <a:srgbClr val="0000FF"/>
                </a:solidFill>
                <a:latin typeface="Times New Roman" pitchFamily="18" charset="0"/>
                <a:cs typeface="Times New Roman" pitchFamily="18" charset="0"/>
                <a:hlinkClick r:id="rId2"/>
              </a:rPr>
              <a:t> </a:t>
            </a:r>
            <a:r>
              <a:rPr lang="ru-RU" sz="2600" b="1" dirty="0" err="1">
                <a:solidFill>
                  <a:srgbClr val="0000FF"/>
                </a:solidFill>
                <a:latin typeface="Times New Roman" pitchFamily="18" charset="0"/>
                <a:cs typeface="Times New Roman" pitchFamily="18" charset="0"/>
                <a:hlinkClick r:id="rId2"/>
              </a:rPr>
              <a:t>персональних</a:t>
            </a:r>
            <a:r>
              <a:rPr lang="ru-RU" sz="2600" b="1" dirty="0">
                <a:solidFill>
                  <a:srgbClr val="0000FF"/>
                </a:solidFill>
                <a:latin typeface="Times New Roman" pitchFamily="18" charset="0"/>
                <a:cs typeface="Times New Roman" pitchFamily="18" charset="0"/>
                <a:hlinkClick r:id="rId2"/>
              </a:rPr>
              <a:t> </a:t>
            </a:r>
            <a:r>
              <a:rPr lang="ru-RU" sz="2600" b="1" dirty="0" err="1">
                <a:solidFill>
                  <a:srgbClr val="0000FF"/>
                </a:solidFill>
                <a:latin typeface="Times New Roman" pitchFamily="18" charset="0"/>
                <a:cs typeface="Times New Roman" pitchFamily="18" charset="0"/>
                <a:hlinkClick r:id="rId2"/>
              </a:rPr>
              <a:t>даних</a:t>
            </a:r>
            <a:r>
              <a:rPr lang="ru-RU" sz="2600" b="1" dirty="0">
                <a:solidFill>
                  <a:srgbClr val="0000FF"/>
                </a:solidFill>
                <a:latin typeface="Times New Roman" pitchFamily="18" charset="0"/>
                <a:cs typeface="Times New Roman" pitchFamily="18" charset="0"/>
                <a:hlinkClick r:id="rId2"/>
              </a:rPr>
              <a:t>"</a:t>
            </a:r>
            <a:r>
              <a:rPr lang="ru-RU" sz="2600" b="1" dirty="0">
                <a:latin typeface="Times New Roman" pitchFamily="18" charset="0"/>
                <a:cs typeface="Times New Roman" pitchFamily="18" charset="0"/>
              </a:rPr>
              <a:t>.</a:t>
            </a:r>
            <a:endParaRPr lang="ru-RU" sz="2600" b="1" dirty="0">
              <a:latin typeface="Calibri" pitchFamily="34" charset="0"/>
              <a:ea typeface="Calibri" pitchFamily="34" charset="0"/>
              <a:cs typeface="Times New Roman" pitchFamily="18" charset="0"/>
            </a:endParaRPr>
          </a:p>
          <a:p>
            <a:pPr algn="just">
              <a:lnSpc>
                <a:spcPct val="107000"/>
              </a:lnSpc>
              <a:spcAft>
                <a:spcPts val="800"/>
              </a:spcAft>
            </a:pPr>
            <a:r>
              <a:rPr lang="ru-RU" sz="2600" b="1" dirty="0" smtClean="0">
                <a:latin typeface="Times New Roman" pitchFamily="18" charset="0"/>
                <a:cs typeface="Times New Roman" pitchFamily="18" charset="0"/>
              </a:rPr>
              <a:t>	У </a:t>
            </a:r>
            <a:r>
              <a:rPr lang="ru-RU" sz="2600" b="1" dirty="0" err="1">
                <a:latin typeface="Times New Roman" pitchFamily="18" charset="0"/>
                <a:cs typeface="Times New Roman" pitchFamily="18" charset="0"/>
              </a:rPr>
              <a:t>разі</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якщо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зазначена</a:t>
            </a:r>
            <a:r>
              <a:rPr lang="ru-RU" sz="2600" b="1" dirty="0">
                <a:latin typeface="Times New Roman" pitchFamily="18" charset="0"/>
                <a:cs typeface="Times New Roman" pitchFamily="18" charset="0"/>
              </a:rPr>
              <a:t> особа є </a:t>
            </a:r>
            <a:r>
              <a:rPr lang="ru-RU" sz="2600" b="1" dirty="0" err="1">
                <a:latin typeface="Times New Roman" pitchFamily="18" charset="0"/>
                <a:cs typeface="Times New Roman" pitchFamily="18" charset="0"/>
              </a:rPr>
              <a:t>дитиною</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така</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згода</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надається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її</a:t>
            </a:r>
            <a:r>
              <a:rPr lang="ru-RU" sz="2600" b="1" dirty="0">
                <a:latin typeface="Times New Roman" pitchFamily="18" charset="0"/>
                <a:cs typeface="Times New Roman" pitchFamily="18" charset="0"/>
              </a:rPr>
              <a:t> батьками </a:t>
            </a:r>
            <a:r>
              <a:rPr lang="ru-RU" sz="2600" b="1" dirty="0" err="1">
                <a:latin typeface="Times New Roman" pitchFamily="18" charset="0"/>
                <a:cs typeface="Times New Roman" pitchFamily="18" charset="0"/>
              </a:rPr>
              <a:t>або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іншими</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законними</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представниками</a:t>
            </a:r>
            <a:r>
              <a:rPr lang="ru-RU" sz="2600" b="1" dirty="0">
                <a:latin typeface="Times New Roman" pitchFamily="18" charset="0"/>
                <a:cs typeface="Times New Roman" pitchFamily="18" charset="0"/>
              </a:rPr>
              <a:t>, а </a:t>
            </a:r>
            <a:r>
              <a:rPr lang="ru-RU" sz="2600" b="1" dirty="0" err="1">
                <a:latin typeface="Times New Roman" pitchFamily="18" charset="0"/>
                <a:cs typeface="Times New Roman" pitchFamily="18" charset="0"/>
              </a:rPr>
              <a:t>якщо</a:t>
            </a:r>
            <a:r>
              <a:rPr lang="ru-RU" sz="2600" b="1" dirty="0">
                <a:latin typeface="Times New Roman" pitchFamily="18" charset="0"/>
                <a:cs typeface="Times New Roman" pitchFamily="18" charset="0"/>
              </a:rPr>
              <a:t> батьки (</a:t>
            </a:r>
            <a:r>
              <a:rPr lang="ru-RU" sz="2600" b="1" dirty="0" err="1">
                <a:latin typeface="Times New Roman" pitchFamily="18" charset="0"/>
                <a:cs typeface="Times New Roman" pitchFamily="18" charset="0"/>
              </a:rPr>
              <a:t>інші</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законні</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представники</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дитини</a:t>
            </a:r>
            <a:r>
              <a:rPr lang="ru-RU" sz="2600" b="1" dirty="0">
                <a:latin typeface="Times New Roman" pitchFamily="18" charset="0"/>
                <a:cs typeface="Times New Roman" pitchFamily="18" charset="0"/>
              </a:rPr>
              <a:t>) є </a:t>
            </a:r>
            <a:r>
              <a:rPr lang="ru-RU" sz="2600" b="1" dirty="0" err="1">
                <a:latin typeface="Times New Roman" pitchFamily="18" charset="0"/>
                <a:cs typeface="Times New Roman" pitchFamily="18" charset="0"/>
              </a:rPr>
              <a:t>кривдниками</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або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ухиляються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від</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захисту</a:t>
            </a:r>
            <a:r>
              <a:rPr lang="ru-RU" sz="2600" b="1" dirty="0">
                <a:latin typeface="Times New Roman" pitchFamily="18" charset="0"/>
                <a:cs typeface="Times New Roman" pitchFamily="18" charset="0"/>
              </a:rPr>
              <a:t> прав та </a:t>
            </a:r>
            <a:r>
              <a:rPr lang="ru-RU" sz="2600" b="1" dirty="0" err="1">
                <a:latin typeface="Times New Roman" pitchFamily="18" charset="0"/>
                <a:cs typeface="Times New Roman" pitchFamily="18" charset="0"/>
              </a:rPr>
              <a:t>інтересів</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дитини</a:t>
            </a:r>
            <a:r>
              <a:rPr lang="ru-RU" sz="2600" b="1" dirty="0">
                <a:latin typeface="Times New Roman" pitchFamily="18" charset="0"/>
                <a:cs typeface="Times New Roman" pitchFamily="18" charset="0"/>
              </a:rPr>
              <a:t>, - органом </a:t>
            </a:r>
            <a:r>
              <a:rPr lang="ru-RU" sz="2600" b="1" dirty="0" err="1">
                <a:latin typeface="Times New Roman" pitchFamily="18" charset="0"/>
                <a:cs typeface="Times New Roman" pitchFamily="18" charset="0"/>
              </a:rPr>
              <a:t>опіки</a:t>
            </a:r>
            <a:r>
              <a:rPr lang="ru-RU" sz="2600" b="1" dirty="0">
                <a:latin typeface="Times New Roman" pitchFamily="18" charset="0"/>
                <a:cs typeface="Times New Roman" pitchFamily="18" charset="0"/>
              </a:rPr>
              <a:t> та </a:t>
            </a:r>
            <a:r>
              <a:rPr lang="ru-RU" sz="2600" b="1" dirty="0" err="1">
                <a:latin typeface="Times New Roman" pitchFamily="18" charset="0"/>
                <a:cs typeface="Times New Roman" pitchFamily="18" charset="0"/>
              </a:rPr>
              <a:t>піклування</a:t>
            </a:r>
            <a:r>
              <a:rPr lang="ru-RU" sz="2600" b="1" dirty="0">
                <a:latin typeface="Times New Roman" pitchFamily="18" charset="0"/>
                <a:cs typeface="Times New Roman" pitchFamily="18" charset="0"/>
              </a:rPr>
              <a:t>. У </a:t>
            </a:r>
            <a:r>
              <a:rPr lang="ru-RU" sz="2600" b="1" dirty="0" err="1">
                <a:latin typeface="Times New Roman" pitchFamily="18" charset="0"/>
                <a:cs typeface="Times New Roman" pitchFamily="18" charset="0"/>
              </a:rPr>
              <a:t>разі</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якщо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зазначена</a:t>
            </a:r>
            <a:r>
              <a:rPr lang="ru-RU" sz="2600" b="1" dirty="0">
                <a:latin typeface="Times New Roman" pitchFamily="18" charset="0"/>
                <a:cs typeface="Times New Roman" pitchFamily="18" charset="0"/>
              </a:rPr>
              <a:t> особа є </a:t>
            </a:r>
            <a:r>
              <a:rPr lang="ru-RU" sz="2600" b="1" dirty="0" err="1">
                <a:latin typeface="Times New Roman" pitchFamily="18" charset="0"/>
                <a:cs typeface="Times New Roman" pitchFamily="18" charset="0"/>
              </a:rPr>
              <a:t>недієздатною</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така</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згода</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надається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її</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законним</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представником</a:t>
            </a:r>
            <a:r>
              <a:rPr lang="ru-RU" sz="2600" b="1" dirty="0">
                <a:latin typeface="Times New Roman" pitchFamily="18" charset="0"/>
                <a:cs typeface="Times New Roman" pitchFamily="18" charset="0"/>
              </a:rPr>
              <a:t>, а </a:t>
            </a:r>
            <a:r>
              <a:rPr lang="ru-RU" sz="2600" b="1" dirty="0" err="1">
                <a:latin typeface="Times New Roman" pitchFamily="18" charset="0"/>
                <a:cs typeface="Times New Roman" pitchFamily="18" charset="0"/>
              </a:rPr>
              <a:t>якщо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її</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законний</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представник</a:t>
            </a:r>
            <a:r>
              <a:rPr lang="ru-RU" sz="2600" b="1" dirty="0">
                <a:latin typeface="Times New Roman" pitchFamily="18" charset="0"/>
                <a:cs typeface="Times New Roman" pitchFamily="18" charset="0"/>
              </a:rPr>
              <a:t> є </a:t>
            </a:r>
            <a:r>
              <a:rPr lang="ru-RU" sz="2600" b="1" dirty="0" err="1">
                <a:latin typeface="Times New Roman" pitchFamily="18" charset="0"/>
                <a:cs typeface="Times New Roman" pitchFamily="18" charset="0"/>
              </a:rPr>
              <a:t>кривдником</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або</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ухиляється</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від</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захисту</a:t>
            </a:r>
            <a:r>
              <a:rPr lang="ru-RU" sz="2600" b="1" dirty="0">
                <a:latin typeface="Times New Roman" pitchFamily="18" charset="0"/>
                <a:cs typeface="Times New Roman" pitchFamily="18" charset="0"/>
              </a:rPr>
              <a:t> прав та </a:t>
            </a:r>
            <a:r>
              <a:rPr lang="ru-RU" sz="2600" b="1" dirty="0" err="1">
                <a:latin typeface="Times New Roman" pitchFamily="18" charset="0"/>
                <a:cs typeface="Times New Roman" pitchFamily="18" charset="0"/>
              </a:rPr>
              <a:t>інтересів</a:t>
            </a:r>
            <a:r>
              <a:rPr lang="ru-RU" sz="2600" b="1" dirty="0">
                <a:latin typeface="Times New Roman" pitchFamily="18" charset="0"/>
                <a:cs typeface="Times New Roman" pitchFamily="18" charset="0"/>
              </a:rPr>
              <a:t> </a:t>
            </a:r>
            <a:r>
              <a:rPr lang="ru-RU" sz="2600" b="1" dirty="0" err="1">
                <a:latin typeface="Times New Roman" pitchFamily="18" charset="0"/>
                <a:cs typeface="Times New Roman" pitchFamily="18" charset="0"/>
              </a:rPr>
              <a:t>недієздатної</a:t>
            </a:r>
            <a:r>
              <a:rPr lang="ru-RU" sz="2600" b="1" dirty="0">
                <a:latin typeface="Times New Roman" pitchFamily="18" charset="0"/>
                <a:cs typeface="Times New Roman" pitchFamily="18" charset="0"/>
              </a:rPr>
              <a:t> особи, - органом </a:t>
            </a:r>
            <a:r>
              <a:rPr lang="ru-RU" sz="2600" b="1" dirty="0" err="1">
                <a:latin typeface="Times New Roman" pitchFamily="18" charset="0"/>
                <a:cs typeface="Times New Roman" pitchFamily="18" charset="0"/>
              </a:rPr>
              <a:t>опіки</a:t>
            </a:r>
            <a:r>
              <a:rPr lang="ru-RU" sz="2600" b="1" dirty="0">
                <a:latin typeface="Times New Roman" pitchFamily="18" charset="0"/>
                <a:cs typeface="Times New Roman" pitchFamily="18" charset="0"/>
              </a:rPr>
              <a:t> та </a:t>
            </a:r>
            <a:r>
              <a:rPr lang="ru-RU" sz="2600" b="1" dirty="0" err="1">
                <a:latin typeface="Times New Roman" pitchFamily="18" charset="0"/>
                <a:cs typeface="Times New Roman" pitchFamily="18" charset="0"/>
              </a:rPr>
              <a:t>піклування</a:t>
            </a:r>
            <a:r>
              <a:rPr lang="ru-RU" sz="2600" b="1" dirty="0">
                <a:latin typeface="Times New Roman" pitchFamily="18" charset="0"/>
                <a:cs typeface="Times New Roman" pitchFamily="18" charset="0"/>
              </a:rPr>
              <a:t>.</a:t>
            </a:r>
            <a:endParaRPr lang="ru-RU" sz="2600" b="1" dirty="0">
              <a:latin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Прямоугольник 1"/>
          <p:cNvSpPr>
            <a:spLocks noChangeArrowheads="1"/>
          </p:cNvSpPr>
          <p:nvPr/>
        </p:nvSpPr>
        <p:spPr bwMode="auto">
          <a:xfrm>
            <a:off x="323850" y="404813"/>
            <a:ext cx="8569325" cy="5567362"/>
          </a:xfrm>
          <a:prstGeom prst="rect">
            <a:avLst/>
          </a:prstGeom>
          <a:noFill/>
          <a:ln w="9525">
            <a:noFill/>
            <a:miter lim="800000"/>
            <a:headEnd/>
            <a:tailEnd/>
          </a:ln>
        </p:spPr>
        <p:txBody>
          <a:bodyPr>
            <a:spAutoFit/>
          </a:bodyPr>
          <a:lstStyle/>
          <a:p>
            <a:pPr algn="just">
              <a:lnSpc>
                <a:spcPct val="107000"/>
              </a:lnSpc>
              <a:spcAft>
                <a:spcPts val="800"/>
              </a:spcAft>
            </a:pPr>
            <a:r>
              <a:rPr lang="ru-RU" sz="3200" b="1" dirty="0">
                <a:latin typeface="Times New Roman" pitchFamily="18" charset="0"/>
                <a:cs typeface="Times New Roman" pitchFamily="18" charset="0"/>
              </a:rPr>
              <a:t>5. </a:t>
            </a:r>
            <a:r>
              <a:rPr lang="ru-RU" sz="3200" b="1" dirty="0" err="1">
                <a:latin typeface="Times New Roman" pitchFamily="18" charset="0"/>
                <a:cs typeface="Times New Roman" pitchFamily="18" charset="0"/>
              </a:rPr>
              <a:t>Персональні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дані</a:t>
            </a:r>
            <a:r>
              <a:rPr lang="ru-RU" sz="3200" b="1" dirty="0">
                <a:latin typeface="Times New Roman" pitchFamily="18" charset="0"/>
                <a:cs typeface="Times New Roman" pitchFamily="18" charset="0"/>
              </a:rPr>
              <a:t> про особу, яка </a:t>
            </a:r>
            <a:r>
              <a:rPr lang="ru-RU" sz="3200" b="1" dirty="0" err="1">
                <a:latin typeface="Times New Roman" pitchFamily="18" charset="0"/>
                <a:cs typeface="Times New Roman" pitchFamily="18" charset="0"/>
              </a:rPr>
              <a:t>повідомила</a:t>
            </a:r>
            <a:r>
              <a:rPr lang="ru-RU" sz="3200" b="1" dirty="0">
                <a:latin typeface="Times New Roman" pitchFamily="18" charset="0"/>
                <a:cs typeface="Times New Roman" pitchFamily="18" charset="0"/>
              </a:rPr>
              <a:t> про </a:t>
            </a:r>
            <a:r>
              <a:rPr lang="ru-RU" sz="3200" b="1" dirty="0" err="1">
                <a:latin typeface="Times New Roman" pitchFamily="18" charset="0"/>
                <a:cs typeface="Times New Roman" pitchFamily="18" charset="0"/>
              </a:rPr>
              <a:t>вчинення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насильства</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зберігаються</a:t>
            </a:r>
            <a:r>
              <a:rPr lang="ru-RU" sz="3200" b="1" dirty="0">
                <a:latin typeface="Times New Roman" pitchFamily="18" charset="0"/>
                <a:cs typeface="Times New Roman" pitchFamily="18" charset="0"/>
              </a:rPr>
              <a:t> у </a:t>
            </a:r>
            <a:r>
              <a:rPr lang="ru-RU" sz="3200" b="1" dirty="0" err="1">
                <a:latin typeface="Times New Roman" pitchFamily="18" charset="0"/>
                <a:cs typeface="Times New Roman" pitchFamily="18" charset="0"/>
              </a:rPr>
              <a:t>Реєстрі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протягом</a:t>
            </a:r>
            <a:r>
              <a:rPr lang="ru-RU" sz="3200" b="1" dirty="0">
                <a:latin typeface="Times New Roman" pitchFamily="18" charset="0"/>
                <a:cs typeface="Times New Roman" pitchFamily="18" charset="0"/>
              </a:rPr>
              <a:t> одного року з дня </a:t>
            </a:r>
            <a:r>
              <a:rPr lang="ru-RU" sz="3200" b="1" dirty="0" err="1">
                <a:latin typeface="Times New Roman" pitchFamily="18" charset="0"/>
                <a:cs typeface="Times New Roman" pitchFamily="18" charset="0"/>
              </a:rPr>
              <a:t>надходження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відповідної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інформації</a:t>
            </a:r>
            <a:r>
              <a:rPr lang="ru-RU" sz="3200" b="1" dirty="0">
                <a:latin typeface="Times New Roman" pitchFamily="18" charset="0"/>
                <a:cs typeface="Times New Roman" pitchFamily="18" charset="0"/>
              </a:rPr>
              <a:t> про </a:t>
            </a:r>
            <a:r>
              <a:rPr lang="ru-RU" sz="3200" b="1" dirty="0" err="1">
                <a:latin typeface="Times New Roman" pitchFamily="18" charset="0"/>
                <a:cs typeface="Times New Roman" pitchFamily="18" charset="0"/>
              </a:rPr>
              <a:t>вчинення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насильства</a:t>
            </a:r>
            <a:r>
              <a:rPr lang="ru-RU" sz="3200" b="1" dirty="0">
                <a:latin typeface="Times New Roman" pitchFamily="18" charset="0"/>
                <a:cs typeface="Times New Roman" pitchFamily="18" charset="0"/>
              </a:rPr>
              <a:t>.</a:t>
            </a:r>
            <a:endParaRPr lang="ru-RU" sz="3200" b="1" dirty="0">
              <a:latin typeface="Calibri" pitchFamily="34" charset="0"/>
              <a:ea typeface="Calibri" pitchFamily="34" charset="0"/>
              <a:cs typeface="Times New Roman" pitchFamily="18" charset="0"/>
            </a:endParaRPr>
          </a:p>
          <a:p>
            <a:pPr algn="just">
              <a:lnSpc>
                <a:spcPct val="107000"/>
              </a:lnSpc>
              <a:spcAft>
                <a:spcPts val="800"/>
              </a:spcAft>
            </a:pPr>
            <a:endParaRPr lang="ru-RU" sz="3200" b="1" dirty="0">
              <a:latin typeface="Times New Roman" pitchFamily="18" charset="0"/>
              <a:cs typeface="Times New Roman" pitchFamily="18" charset="0"/>
            </a:endParaRPr>
          </a:p>
          <a:p>
            <a:pPr algn="just">
              <a:lnSpc>
                <a:spcPct val="107000"/>
              </a:lnSpc>
              <a:spcAft>
                <a:spcPts val="800"/>
              </a:spcAft>
            </a:pP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Персональні</a:t>
            </a:r>
            <a:r>
              <a:rPr lang="ru-RU" sz="3200" b="1" dirty="0" smtClean="0">
                <a:latin typeface="Times New Roman" pitchFamily="18" charset="0"/>
                <a:cs typeface="Times New Roman" pitchFamily="18" charset="0"/>
              </a:rPr>
              <a:t> </a:t>
            </a:r>
            <a:r>
              <a:rPr lang="ru-RU" sz="3200" b="1" dirty="0" err="1">
                <a:latin typeface="Times New Roman" pitchFamily="18" charset="0"/>
                <a:cs typeface="Times New Roman" pitchFamily="18" charset="0"/>
              </a:rPr>
              <a:t>дані</a:t>
            </a:r>
            <a:r>
              <a:rPr lang="ru-RU" sz="3200" b="1" dirty="0">
                <a:latin typeface="Times New Roman" pitchFamily="18" charset="0"/>
                <a:cs typeface="Times New Roman" pitchFamily="18" charset="0"/>
              </a:rPr>
              <a:t> про </a:t>
            </a:r>
            <a:r>
              <a:rPr lang="ru-RU" sz="3200" b="1" dirty="0" err="1">
                <a:latin typeface="Times New Roman" pitchFamily="18" charset="0"/>
                <a:cs typeface="Times New Roman" pitchFamily="18" charset="0"/>
              </a:rPr>
              <a:t>постраждалу</a:t>
            </a:r>
            <a:r>
              <a:rPr lang="ru-RU" sz="3200" b="1" dirty="0">
                <a:latin typeface="Times New Roman" pitchFamily="18" charset="0"/>
                <a:cs typeface="Times New Roman" pitchFamily="18" charset="0"/>
              </a:rPr>
              <a:t> особу </a:t>
            </a:r>
            <a:r>
              <a:rPr lang="ru-RU" sz="3200" b="1" dirty="0" err="1">
                <a:latin typeface="Times New Roman" pitchFamily="18" charset="0"/>
                <a:cs typeface="Times New Roman" pitchFamily="18" charset="0"/>
              </a:rPr>
              <a:t>зберігаються</a:t>
            </a:r>
            <a:r>
              <a:rPr lang="ru-RU" sz="3200" b="1" dirty="0">
                <a:latin typeface="Times New Roman" pitchFamily="18" charset="0"/>
                <a:cs typeface="Times New Roman" pitchFamily="18" charset="0"/>
              </a:rPr>
              <a:t> у </a:t>
            </a:r>
            <a:r>
              <a:rPr lang="ru-RU" sz="3200" b="1" dirty="0" err="1">
                <a:latin typeface="Times New Roman" pitchFamily="18" charset="0"/>
                <a:cs typeface="Times New Roman" pitchFamily="18" charset="0"/>
              </a:rPr>
              <a:t>Реєстрі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протягом</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трьох</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років</a:t>
            </a:r>
            <a:r>
              <a:rPr lang="ru-RU" sz="3200" b="1" dirty="0">
                <a:latin typeface="Times New Roman" pitchFamily="18" charset="0"/>
                <a:cs typeface="Times New Roman" pitchFamily="18" charset="0"/>
              </a:rPr>
              <a:t> з дня </a:t>
            </a:r>
            <a:r>
              <a:rPr lang="ru-RU" sz="3200" b="1" dirty="0" err="1">
                <a:latin typeface="Times New Roman" pitchFamily="18" charset="0"/>
                <a:cs typeface="Times New Roman" pitchFamily="18" charset="0"/>
              </a:rPr>
              <a:t>вчинення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домашнього</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насильства</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чи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насильства</a:t>
            </a:r>
            <a:r>
              <a:rPr lang="ru-RU" sz="3200" b="1" dirty="0">
                <a:latin typeface="Times New Roman" pitchFamily="18" charset="0"/>
                <a:cs typeface="Times New Roman" pitchFamily="18" charset="0"/>
              </a:rPr>
              <a:t> за </a:t>
            </a:r>
            <a:r>
              <a:rPr lang="ru-RU" sz="3200" b="1" dirty="0" err="1">
                <a:latin typeface="Times New Roman" pitchFamily="18" charset="0"/>
                <a:cs typeface="Times New Roman" pitchFamily="18" charset="0"/>
              </a:rPr>
              <a:t>ознакою</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статі</a:t>
            </a:r>
            <a:r>
              <a:rPr lang="ru-RU" sz="3200" b="1" dirty="0">
                <a:latin typeface="Times New Roman" pitchFamily="18" charset="0"/>
                <a:cs typeface="Times New Roman" pitchFamily="18" charset="0"/>
              </a:rPr>
              <a:t>.</a:t>
            </a:r>
            <a:endParaRPr lang="ru-RU" sz="3200" b="1" dirty="0">
              <a:latin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Прямоугольник 1"/>
          <p:cNvSpPr>
            <a:spLocks noChangeArrowheads="1"/>
          </p:cNvSpPr>
          <p:nvPr/>
        </p:nvSpPr>
        <p:spPr bwMode="auto">
          <a:xfrm>
            <a:off x="0" y="0"/>
            <a:ext cx="8964613" cy="6653213"/>
          </a:xfrm>
          <a:prstGeom prst="rect">
            <a:avLst/>
          </a:prstGeom>
          <a:noFill/>
          <a:ln w="9525">
            <a:noFill/>
            <a:miter lim="800000"/>
            <a:headEnd/>
            <a:tailEnd/>
          </a:ln>
        </p:spPr>
        <p:txBody>
          <a:bodyPr>
            <a:spAutoFit/>
          </a:bodyPr>
          <a:lstStyle/>
          <a:p>
            <a:pPr algn="just">
              <a:lnSpc>
                <a:spcPct val="107000"/>
              </a:lnSpc>
              <a:spcAft>
                <a:spcPts val="800"/>
              </a:spcAft>
            </a:pPr>
            <a:r>
              <a:rPr lang="ru-RU" sz="2600" b="1">
                <a:latin typeface="Times New Roman" pitchFamily="18" charset="0"/>
                <a:cs typeface="Times New Roman" pitchFamily="18" charset="0"/>
              </a:rPr>
              <a:t>Персональні дані про кривдника зберігаються у Реєстрі:</a:t>
            </a:r>
            <a:endParaRPr lang="ru-RU" sz="2600" b="1">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1) у разі відсутності кримінального провадження стосовно кривдника у зв'язку з вчиненням домашнього насильства, насильства за ознакою статі або інших форм насильства стосовно постраждалої особи, рішення суду про застосування обмежувального припису або накладення адміністративного стягнення, вироку суду про визнання кривдника винуватим за вчинення домашнього насильства чи насильства за ознакою статі або інших форм насильства стосовно постраждалої особи, що набрали законної сили, - протягом року з дня надходження відповідної інформації про вчинення насильства;</a:t>
            </a:r>
            <a:endParaRPr lang="ru-RU" sz="26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у разі виправдувального вироку суду, що набрав законної сили, - до часу набрання чинності відповідним рішенням суду;</a:t>
            </a:r>
            <a:endParaRPr lang="ru-RU" sz="2400" b="1">
              <a:latin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Прямоугольник 1"/>
          <p:cNvSpPr>
            <a:spLocks noChangeArrowheads="1"/>
          </p:cNvSpPr>
          <p:nvPr/>
        </p:nvSpPr>
        <p:spPr bwMode="auto">
          <a:xfrm>
            <a:off x="179388" y="0"/>
            <a:ext cx="8964612" cy="6723063"/>
          </a:xfrm>
          <a:prstGeom prst="rect">
            <a:avLst/>
          </a:prstGeom>
          <a:noFill/>
          <a:ln w="9525">
            <a:noFill/>
            <a:miter lim="800000"/>
            <a:headEnd/>
            <a:tailEnd/>
          </a:ln>
        </p:spPr>
        <p:txBody>
          <a:bodyPr>
            <a:spAutoFit/>
          </a:bodyPr>
          <a:lstStyle/>
          <a:p>
            <a:pPr algn="just">
              <a:lnSpc>
                <a:spcPct val="107000"/>
              </a:lnSpc>
              <a:spcAft>
                <a:spcPts val="800"/>
              </a:spcAft>
            </a:pPr>
            <a:endParaRPr lang="ru-RU" sz="2400" b="1">
              <a:latin typeface="Times New Roman" pitchFamily="18"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3) у разі порушення кримінального провадження стосовно кривдника у зв'язку з вчиненням домашнього насильства чи насильства за ознакою статі або інших форм насильства стосовно постраждалої особи - протягом періоду розслідування кримінального провадження;</a:t>
            </a:r>
            <a:endParaRPr lang="ru-RU" sz="2400" b="1">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4) у разі ухвалення рішення суду, що набрало законної сили, про застосування обмежувального припису або накладення адміністративного стягнення - протягом трьох років з дня набрання чинності відповідним рішенням суду;</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5) у разі винесення вироку суду, що набрав законної сили, про визнання кривдника винуватим за вчинення домашнього насильства чи насильства за ознакою статі або інших форм насильства стосовно постраждалої особи з відбуванням покарання - протягом десяти років з дня закінчення сроку відбування покарання;</a:t>
            </a:r>
            <a:endParaRPr lang="ru-RU" sz="2400" b="1">
              <a:latin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Прямоугольник 1"/>
          <p:cNvSpPr>
            <a:spLocks noChangeArrowheads="1"/>
          </p:cNvSpPr>
          <p:nvPr/>
        </p:nvSpPr>
        <p:spPr bwMode="auto">
          <a:xfrm>
            <a:off x="250825" y="188913"/>
            <a:ext cx="8497888" cy="6291262"/>
          </a:xfrm>
          <a:prstGeom prst="rect">
            <a:avLst/>
          </a:prstGeom>
          <a:noFill/>
          <a:ln w="9525">
            <a:noFill/>
            <a:miter lim="800000"/>
            <a:headEnd/>
            <a:tailEnd/>
          </a:ln>
        </p:spPr>
        <p:txBody>
          <a:bodyPr>
            <a:spAutoFit/>
          </a:bodyPr>
          <a:lstStyle/>
          <a:p>
            <a:pPr algn="just">
              <a:lnSpc>
                <a:spcPct val="107000"/>
              </a:lnSpc>
              <a:spcAft>
                <a:spcPts val="800"/>
              </a:spcAft>
            </a:pPr>
            <a:endParaRPr lang="ru-RU" sz="2800" b="1" dirty="0">
              <a:latin typeface="Times New Roman" pitchFamily="18" charset="0"/>
              <a:cs typeface="Times New Roman" pitchFamily="18" charset="0"/>
            </a:endParaRPr>
          </a:p>
          <a:p>
            <a:pPr algn="just">
              <a:lnSpc>
                <a:spcPct val="107000"/>
              </a:lnSpc>
              <a:spcAft>
                <a:spcPts val="800"/>
              </a:spcAft>
            </a:pPr>
            <a:r>
              <a:rPr lang="ru-RU" sz="2800" b="1" dirty="0">
                <a:latin typeface="Times New Roman" pitchFamily="18" charset="0"/>
                <a:cs typeface="Times New Roman" pitchFamily="18" charset="0"/>
              </a:rPr>
              <a:t>6) у </a:t>
            </a:r>
            <a:r>
              <a:rPr lang="ru-RU" sz="2800" b="1" dirty="0" err="1">
                <a:latin typeface="Times New Roman" pitchFamily="18" charset="0"/>
                <a:cs typeface="Times New Roman" pitchFamily="18" charset="0"/>
              </a:rPr>
              <a:t>разі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винесення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вироку</a:t>
            </a:r>
            <a:r>
              <a:rPr lang="ru-RU" sz="2800" b="1" dirty="0">
                <a:latin typeface="Times New Roman" pitchFamily="18" charset="0"/>
                <a:cs typeface="Times New Roman" pitchFamily="18" charset="0"/>
              </a:rPr>
              <a:t> суду, </a:t>
            </a:r>
            <a:r>
              <a:rPr lang="ru-RU" sz="2800" b="1" dirty="0" err="1">
                <a:latin typeface="Times New Roman" pitchFamily="18" charset="0"/>
                <a:cs typeface="Times New Roman" pitchFamily="18" charset="0"/>
              </a:rPr>
              <a:t>що</a:t>
            </a:r>
            <a:r>
              <a:rPr lang="ru-RU" sz="2800" b="1" dirty="0">
                <a:latin typeface="Times New Roman" pitchFamily="18" charset="0"/>
                <a:cs typeface="Times New Roman" pitchFamily="18" charset="0"/>
              </a:rPr>
              <a:t> набрав </a:t>
            </a:r>
            <a:r>
              <a:rPr lang="ru-RU" sz="2800" b="1" dirty="0" err="1">
                <a:latin typeface="Times New Roman" pitchFamily="18" charset="0"/>
                <a:cs typeface="Times New Roman" pitchFamily="18" charset="0"/>
              </a:rPr>
              <a:t>законної</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сили</a:t>
            </a:r>
            <a:r>
              <a:rPr lang="ru-RU" sz="2800" b="1" dirty="0">
                <a:latin typeface="Times New Roman" pitchFamily="18" charset="0"/>
                <a:cs typeface="Times New Roman" pitchFamily="18" charset="0"/>
              </a:rPr>
              <a:t>, про </a:t>
            </a:r>
            <a:r>
              <a:rPr lang="ru-RU" sz="2800" b="1" dirty="0" err="1">
                <a:latin typeface="Times New Roman" pitchFamily="18" charset="0"/>
                <a:cs typeface="Times New Roman" pitchFamily="18" charset="0"/>
              </a:rPr>
              <a:t>визнання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кривдника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винуватим</a:t>
            </a:r>
            <a:r>
              <a:rPr lang="ru-RU" sz="2800" b="1" dirty="0">
                <a:latin typeface="Times New Roman" pitchFamily="18" charset="0"/>
                <a:cs typeface="Times New Roman" pitchFamily="18" charset="0"/>
              </a:rPr>
              <a:t> за </a:t>
            </a:r>
            <a:r>
              <a:rPr lang="ru-RU" sz="2800" b="1" dirty="0" err="1">
                <a:latin typeface="Times New Roman" pitchFamily="18" charset="0"/>
                <a:cs typeface="Times New Roman" pitchFamily="18" charset="0"/>
              </a:rPr>
              <a:t>вчинення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домашнього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чи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насильства</a:t>
            </a:r>
            <a:r>
              <a:rPr lang="ru-RU" sz="2800" b="1" dirty="0">
                <a:latin typeface="Times New Roman" pitchFamily="18" charset="0"/>
                <a:cs typeface="Times New Roman" pitchFamily="18" charset="0"/>
              </a:rPr>
              <a:t> за </a:t>
            </a:r>
            <a:r>
              <a:rPr lang="ru-RU" sz="2800" b="1" dirty="0" err="1">
                <a:latin typeface="Times New Roman" pitchFamily="18" charset="0"/>
                <a:cs typeface="Times New Roman" pitchFamily="18" charset="0"/>
              </a:rPr>
              <a:t>ознакою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статі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або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інших</a:t>
            </a:r>
            <a:r>
              <a:rPr lang="ru-RU" sz="2800" b="1" dirty="0">
                <a:latin typeface="Times New Roman" pitchFamily="18" charset="0"/>
                <a:cs typeface="Times New Roman" pitchFamily="18" charset="0"/>
              </a:rPr>
              <a:t> форм </a:t>
            </a:r>
            <a:r>
              <a:rPr lang="ru-RU" sz="2800" b="1" dirty="0" err="1">
                <a:latin typeface="Times New Roman" pitchFamily="18" charset="0"/>
                <a:cs typeface="Times New Roman" pitchFamily="18" charset="0"/>
              </a:rPr>
              <a:t>насильства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стосовно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постраждалої</a:t>
            </a:r>
            <a:r>
              <a:rPr lang="ru-RU" sz="2800" b="1" dirty="0">
                <a:latin typeface="Times New Roman" pitchFamily="18" charset="0"/>
                <a:cs typeface="Times New Roman" pitchFamily="18" charset="0"/>
              </a:rPr>
              <a:t> особи без </a:t>
            </a:r>
            <a:r>
              <a:rPr lang="ru-RU" sz="2800" b="1" dirty="0" err="1">
                <a:latin typeface="Times New Roman" pitchFamily="18" charset="0"/>
                <a:cs typeface="Times New Roman" pitchFamily="18" charset="0"/>
              </a:rPr>
              <a:t>відбування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покарання</a:t>
            </a:r>
            <a:r>
              <a:rPr lang="ru-RU" sz="2800" b="1" dirty="0">
                <a:latin typeface="Times New Roman" pitchFamily="18" charset="0"/>
                <a:cs typeface="Times New Roman" pitchFamily="18" charset="0"/>
              </a:rPr>
              <a:t> - </a:t>
            </a:r>
            <a:r>
              <a:rPr lang="ru-RU" sz="2800" b="1" dirty="0" err="1">
                <a:latin typeface="Times New Roman" pitchFamily="18" charset="0"/>
                <a:cs typeface="Times New Roman" pitchFamily="18" charset="0"/>
              </a:rPr>
              <a:t>протягом</a:t>
            </a:r>
            <a:r>
              <a:rPr lang="ru-RU" sz="2800" b="1" dirty="0">
                <a:latin typeface="Times New Roman" pitchFamily="18" charset="0"/>
                <a:cs typeface="Times New Roman" pitchFamily="18" charset="0"/>
              </a:rPr>
              <a:t> десяти </a:t>
            </a:r>
            <a:r>
              <a:rPr lang="ru-RU" sz="2800" b="1" dirty="0" err="1">
                <a:latin typeface="Times New Roman" pitchFamily="18" charset="0"/>
                <a:cs typeface="Times New Roman" pitchFamily="18" charset="0"/>
              </a:rPr>
              <a:t>років</a:t>
            </a:r>
            <a:r>
              <a:rPr lang="ru-RU" sz="2800" b="1" dirty="0">
                <a:latin typeface="Times New Roman" pitchFamily="18" charset="0"/>
                <a:cs typeface="Times New Roman" pitchFamily="18" charset="0"/>
              </a:rPr>
              <a:t> з дня </a:t>
            </a:r>
            <a:r>
              <a:rPr lang="ru-RU" sz="2800" b="1" dirty="0" err="1">
                <a:latin typeface="Times New Roman" pitchFamily="18" charset="0"/>
                <a:cs typeface="Times New Roman" pitchFamily="18" charset="0"/>
              </a:rPr>
              <a:t>набрання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чинності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відповідним</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рішенням</a:t>
            </a:r>
            <a:r>
              <a:rPr lang="ru-RU" sz="2800" b="1" dirty="0">
                <a:latin typeface="Times New Roman" pitchFamily="18" charset="0"/>
                <a:cs typeface="Times New Roman" pitchFamily="18" charset="0"/>
              </a:rPr>
              <a:t> суду.</a:t>
            </a:r>
            <a:endParaRPr lang="ru-RU" sz="2800" b="1" dirty="0">
              <a:latin typeface="Calibri" pitchFamily="34" charset="0"/>
              <a:ea typeface="Calibri" pitchFamily="34" charset="0"/>
              <a:cs typeface="Times New Roman" pitchFamily="18" charset="0"/>
            </a:endParaRPr>
          </a:p>
          <a:p>
            <a:pPr algn="just">
              <a:lnSpc>
                <a:spcPct val="107000"/>
              </a:lnSpc>
              <a:spcAft>
                <a:spcPts val="800"/>
              </a:spcAft>
            </a:pPr>
            <a:r>
              <a:rPr lang="ru-RU" sz="2800" b="1" dirty="0" smtClean="0">
                <a:latin typeface="Times New Roman" pitchFamily="18" charset="0"/>
                <a:cs typeface="Times New Roman" pitchFamily="18" charset="0"/>
              </a:rPr>
              <a:t>	У </a:t>
            </a:r>
            <a:r>
              <a:rPr lang="ru-RU" sz="2800" b="1" dirty="0" err="1">
                <a:latin typeface="Times New Roman" pitchFamily="18" charset="0"/>
                <a:cs typeface="Times New Roman" pitchFamily="18" charset="0"/>
              </a:rPr>
              <a:t>разі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спростування</a:t>
            </a:r>
            <a:r>
              <a:rPr lang="ru-RU" sz="2800" b="1" dirty="0">
                <a:latin typeface="Times New Roman" pitchFamily="18" charset="0"/>
                <a:cs typeface="Times New Roman" pitchFamily="18" charset="0"/>
              </a:rPr>
              <a:t> факту </a:t>
            </a:r>
            <a:r>
              <a:rPr lang="ru-RU" sz="2800" b="1" dirty="0" err="1">
                <a:latin typeface="Times New Roman" pitchFamily="18" charset="0"/>
                <a:cs typeface="Times New Roman" pitchFamily="18" charset="0"/>
              </a:rPr>
              <a:t>вчинення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насильства</a:t>
            </a:r>
            <a:r>
              <a:rPr lang="ru-RU" sz="2800" b="1" dirty="0">
                <a:latin typeface="Times New Roman" pitchFamily="18" charset="0"/>
                <a:cs typeface="Times New Roman" pitchFamily="18" charset="0"/>
              </a:rPr>
              <a:t>, а </a:t>
            </a:r>
            <a:r>
              <a:rPr lang="ru-RU" sz="2800" b="1" dirty="0" err="1">
                <a:latin typeface="Times New Roman" pitchFamily="18" charset="0"/>
                <a:cs typeface="Times New Roman" pitchFamily="18" charset="0"/>
              </a:rPr>
              <a:t>також</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після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закінчення</a:t>
            </a:r>
            <a:r>
              <a:rPr lang="ru-RU" sz="2800" b="1" dirty="0">
                <a:latin typeface="Times New Roman" pitchFamily="18" charset="0"/>
                <a:cs typeface="Times New Roman" pitchFamily="18" charset="0"/>
              </a:rPr>
              <a:t> строку </a:t>
            </a:r>
            <a:r>
              <a:rPr lang="ru-RU" sz="2800" b="1" dirty="0" err="1">
                <a:latin typeface="Times New Roman" pitchFamily="18" charset="0"/>
                <a:cs typeface="Times New Roman" pitchFamily="18" charset="0"/>
              </a:rPr>
              <a:t>зберігання</a:t>
            </a:r>
            <a:r>
              <a:rPr lang="ru-RU" sz="2800" b="1" dirty="0">
                <a:latin typeface="Times New Roman" pitchFamily="18" charset="0"/>
                <a:cs typeface="Times New Roman" pitchFamily="18" charset="0"/>
              </a:rPr>
              <a:t> у </a:t>
            </a:r>
            <a:r>
              <a:rPr lang="ru-RU" sz="2800" b="1" dirty="0" err="1">
                <a:latin typeface="Times New Roman" pitchFamily="18" charset="0"/>
                <a:cs typeface="Times New Roman" pitchFamily="18" charset="0"/>
              </a:rPr>
              <a:t>Реєстрі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персональних</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даних</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такі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дані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підлягають</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видаленню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або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знищенню</a:t>
            </a:r>
            <a:r>
              <a:rPr lang="ru-RU" sz="2800" b="1" dirty="0">
                <a:latin typeface="Times New Roman" pitchFamily="18" charset="0"/>
                <a:cs typeface="Times New Roman" pitchFamily="18" charset="0"/>
              </a:rPr>
              <a:t> в порядку, </a:t>
            </a:r>
            <a:r>
              <a:rPr lang="ru-RU" sz="2800" b="1" dirty="0" err="1">
                <a:latin typeface="Times New Roman" pitchFamily="18" charset="0"/>
                <a:cs typeface="Times New Roman" pitchFamily="18" charset="0"/>
              </a:rPr>
              <a:t>встановленому</a:t>
            </a:r>
            <a:r>
              <a:rPr lang="ru-RU" sz="2800" b="1" dirty="0">
                <a:latin typeface="Times New Roman" pitchFamily="18" charset="0"/>
                <a:cs typeface="Times New Roman" pitchFamily="18" charset="0"/>
              </a:rPr>
              <a:t> законом.</a:t>
            </a:r>
            <a:endParaRPr lang="ru-RU" sz="2800" b="1" dirty="0">
              <a:latin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Прямоугольник 1"/>
          <p:cNvSpPr>
            <a:spLocks noChangeArrowheads="1"/>
          </p:cNvSpPr>
          <p:nvPr/>
        </p:nvSpPr>
        <p:spPr bwMode="auto">
          <a:xfrm>
            <a:off x="395288" y="404813"/>
            <a:ext cx="8497887" cy="5727700"/>
          </a:xfrm>
          <a:prstGeom prst="rect">
            <a:avLst/>
          </a:prstGeom>
          <a:noFill/>
          <a:ln w="9525">
            <a:noFill/>
            <a:miter lim="800000"/>
            <a:headEnd/>
            <a:tailEnd/>
          </a:ln>
        </p:spPr>
        <p:txBody>
          <a:bodyPr>
            <a:spAutoFit/>
          </a:bodyPr>
          <a:lstStyle/>
          <a:p>
            <a:pPr algn="just">
              <a:lnSpc>
                <a:spcPct val="107000"/>
              </a:lnSpc>
              <a:spcAft>
                <a:spcPts val="800"/>
              </a:spcAft>
            </a:pPr>
            <a:r>
              <a:rPr lang="ru-RU" sz="2800" b="1" dirty="0">
                <a:latin typeface="Times New Roman" pitchFamily="18" charset="0"/>
                <a:cs typeface="Times New Roman" pitchFamily="18" charset="0"/>
              </a:rPr>
              <a:t>6. </a:t>
            </a:r>
            <a:r>
              <a:rPr lang="ru-RU" sz="2800" b="1" dirty="0" err="1">
                <a:latin typeface="Times New Roman" pitchFamily="18" charset="0"/>
                <a:cs typeface="Times New Roman" pitchFamily="18" charset="0"/>
              </a:rPr>
              <a:t>Формування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Реєстру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здійснюється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окремо</a:t>
            </a:r>
            <a:r>
              <a:rPr lang="ru-RU" sz="2800" b="1" dirty="0">
                <a:latin typeface="Times New Roman" pitchFamily="18" charset="0"/>
                <a:cs typeface="Times New Roman" pitchFamily="18" charset="0"/>
              </a:rPr>
              <a:t> за </a:t>
            </a:r>
            <a:r>
              <a:rPr lang="ru-RU" sz="2800" b="1" dirty="0" err="1">
                <a:latin typeface="Times New Roman" pitchFamily="18" charset="0"/>
                <a:cs typeface="Times New Roman" pitchFamily="18" charset="0"/>
              </a:rPr>
              <a:t>кожним</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випадком</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домашнього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насильства</a:t>
            </a:r>
            <a:r>
              <a:rPr lang="ru-RU" sz="2800" b="1" dirty="0">
                <a:latin typeface="Times New Roman" pitchFamily="18" charset="0"/>
                <a:cs typeface="Times New Roman" pitchFamily="18" charset="0"/>
              </a:rPr>
              <a:t> за </a:t>
            </a:r>
            <a:r>
              <a:rPr lang="ru-RU" sz="2800" b="1" dirty="0" err="1">
                <a:latin typeface="Times New Roman" pitchFamily="18" charset="0"/>
                <a:cs typeface="Times New Roman" pitchFamily="18" charset="0"/>
              </a:rPr>
              <a:t>ознакою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статі</a:t>
            </a:r>
            <a:r>
              <a:rPr lang="ru-RU" sz="2800" b="1" dirty="0">
                <a:latin typeface="Times New Roman" pitchFamily="18" charset="0"/>
                <a:cs typeface="Times New Roman" pitchFamily="18" charset="0"/>
              </a:rPr>
              <a:t> шляхом </a:t>
            </a:r>
            <a:r>
              <a:rPr lang="ru-RU" sz="2800" b="1" dirty="0" err="1">
                <a:latin typeface="Times New Roman" pitchFamily="18" charset="0"/>
                <a:cs typeface="Times New Roman" pitchFamily="18" charset="0"/>
              </a:rPr>
              <a:t>внесення</a:t>
            </a:r>
            <a:r>
              <a:rPr lang="ru-RU" sz="2800" b="1" dirty="0">
                <a:latin typeface="Times New Roman" pitchFamily="18" charset="0"/>
                <a:cs typeface="Times New Roman" pitchFamily="18" charset="0"/>
              </a:rPr>
              <a:t> до </a:t>
            </a:r>
            <a:r>
              <a:rPr lang="ru-RU" sz="2800" b="1" dirty="0" err="1">
                <a:latin typeface="Times New Roman" pitchFamily="18" charset="0"/>
                <a:cs typeface="Times New Roman" pitchFamily="18" charset="0"/>
              </a:rPr>
              <a:t>нього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відповідної</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інформації</a:t>
            </a:r>
            <a:r>
              <a:rPr lang="ru-RU" sz="2800" b="1" dirty="0">
                <a:latin typeface="Times New Roman" pitchFamily="18" charset="0"/>
                <a:cs typeface="Times New Roman" pitchFamily="18" charset="0"/>
              </a:rPr>
              <a:t>.</a:t>
            </a:r>
            <a:endParaRPr lang="ru-RU" sz="2800" b="1" dirty="0">
              <a:latin typeface="Calibri" pitchFamily="34" charset="0"/>
              <a:ea typeface="Calibri" pitchFamily="34" charset="0"/>
              <a:cs typeface="Times New Roman" pitchFamily="18" charset="0"/>
            </a:endParaRPr>
          </a:p>
          <a:p>
            <a:pPr algn="just">
              <a:lnSpc>
                <a:spcPct val="107000"/>
              </a:lnSpc>
              <a:spcAft>
                <a:spcPts val="800"/>
              </a:spcAft>
            </a:pP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Відомості</a:t>
            </a:r>
            <a:r>
              <a:rPr lang="ru-RU" sz="2800" b="1" dirty="0" smtClean="0">
                <a:latin typeface="Times New Roman" pitchFamily="18" charset="0"/>
                <a:cs typeface="Times New Roman" pitchFamily="18" charset="0"/>
              </a:rPr>
              <a:t> </a:t>
            </a:r>
            <a:r>
              <a:rPr lang="ru-RU" sz="2800" b="1" dirty="0">
                <a:latin typeface="Times New Roman" pitchFamily="18" charset="0"/>
                <a:cs typeface="Times New Roman" pitchFamily="18" charset="0"/>
              </a:rPr>
              <a:t>до </a:t>
            </a:r>
            <a:r>
              <a:rPr lang="ru-RU" sz="2800" b="1" dirty="0" err="1">
                <a:latin typeface="Times New Roman" pitchFamily="18" charset="0"/>
                <a:cs typeface="Times New Roman" pitchFamily="18" charset="0"/>
              </a:rPr>
              <a:t>Реєстру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крім</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відомостей</a:t>
            </a:r>
            <a:r>
              <a:rPr lang="ru-RU" sz="2800" b="1" dirty="0">
                <a:latin typeface="Times New Roman" pitchFamily="18" charset="0"/>
                <a:cs typeface="Times New Roman" pitchFamily="18" charset="0"/>
              </a:rPr>
              <a:t> про </a:t>
            </a:r>
            <a:r>
              <a:rPr lang="ru-RU" sz="2800" b="1" dirty="0" err="1">
                <a:latin typeface="Times New Roman" pitchFamily="18" charset="0"/>
                <a:cs typeface="Times New Roman" pitchFamily="18" charset="0"/>
              </a:rPr>
              <a:t>кривдника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вносяться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усіма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суб'єктами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що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здійснюють</a:t>
            </a:r>
            <a:r>
              <a:rPr lang="ru-RU" sz="2800" b="1" dirty="0">
                <a:latin typeface="Times New Roman" pitchFamily="18" charset="0"/>
                <a:cs typeface="Times New Roman" pitchFamily="18" charset="0"/>
              </a:rPr>
              <a:t> заходи у </a:t>
            </a:r>
            <a:r>
              <a:rPr lang="ru-RU" sz="2800" b="1" dirty="0" err="1">
                <a:latin typeface="Times New Roman" pitchFamily="18" charset="0"/>
                <a:cs typeface="Times New Roman" pitchFamily="18" charset="0"/>
              </a:rPr>
              <a:t>сфері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запобігання</a:t>
            </a:r>
            <a:r>
              <a:rPr lang="ru-RU" sz="2800" b="1" dirty="0">
                <a:latin typeface="Times New Roman" pitchFamily="18" charset="0"/>
                <a:cs typeface="Times New Roman" pitchFamily="18" charset="0"/>
              </a:rPr>
              <a:t> та </a:t>
            </a:r>
            <a:r>
              <a:rPr lang="ru-RU" sz="2800" b="1" dirty="0" err="1">
                <a:latin typeface="Times New Roman" pitchFamily="18" charset="0"/>
                <a:cs typeface="Times New Roman" pitchFamily="18" charset="0"/>
              </a:rPr>
              <a:t>протидії</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домашньому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або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суб'єктами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що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здійснюють</a:t>
            </a:r>
            <a:r>
              <a:rPr lang="ru-RU" sz="2800" b="1" dirty="0">
                <a:latin typeface="Times New Roman" pitchFamily="18" charset="0"/>
                <a:cs typeface="Times New Roman" pitchFamily="18" charset="0"/>
              </a:rPr>
              <a:t> заходи у </a:t>
            </a:r>
            <a:r>
              <a:rPr lang="ru-RU" sz="2800" b="1" dirty="0" err="1">
                <a:latin typeface="Times New Roman" pitchFamily="18" charset="0"/>
                <a:cs typeface="Times New Roman" pitchFamily="18" charset="0"/>
              </a:rPr>
              <a:t>сфері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запобігання</a:t>
            </a:r>
            <a:r>
              <a:rPr lang="ru-RU" sz="2800" b="1" dirty="0">
                <a:latin typeface="Times New Roman" pitchFamily="18" charset="0"/>
                <a:cs typeface="Times New Roman" pitchFamily="18" charset="0"/>
              </a:rPr>
              <a:t> та </a:t>
            </a:r>
            <a:r>
              <a:rPr lang="ru-RU" sz="2800" b="1" dirty="0" err="1">
                <a:latin typeface="Times New Roman" pitchFamily="18" charset="0"/>
                <a:cs typeface="Times New Roman" pitchFamily="18" charset="0"/>
              </a:rPr>
              <a:t>протидії</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насильству</a:t>
            </a:r>
            <a:r>
              <a:rPr lang="ru-RU" sz="2800" b="1" dirty="0">
                <a:latin typeface="Times New Roman" pitchFamily="18" charset="0"/>
                <a:cs typeface="Times New Roman" pitchFamily="18" charset="0"/>
              </a:rPr>
              <a:t> за </a:t>
            </a:r>
            <a:r>
              <a:rPr lang="ru-RU" sz="2800" b="1" dirty="0" err="1">
                <a:latin typeface="Times New Roman" pitchFamily="18" charset="0"/>
                <a:cs typeface="Times New Roman" pitchFamily="18" charset="0"/>
              </a:rPr>
              <a:t>ознакою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статі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крім</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громадян</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України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іноземців</a:t>
            </a:r>
            <a:r>
              <a:rPr lang="ru-RU" sz="2800" b="1" dirty="0">
                <a:latin typeface="Times New Roman" pitchFamily="18" charset="0"/>
                <a:cs typeface="Times New Roman" pitchFamily="18" charset="0"/>
              </a:rPr>
              <a:t> та </a:t>
            </a:r>
            <a:r>
              <a:rPr lang="ru-RU" sz="2800" b="1" dirty="0" err="1">
                <a:latin typeface="Times New Roman" pitchFamily="18" charset="0"/>
                <a:cs typeface="Times New Roman" pitchFamily="18" charset="0"/>
              </a:rPr>
              <a:t>осіб</a:t>
            </a:r>
            <a:r>
              <a:rPr lang="ru-RU" sz="2800" b="1" dirty="0">
                <a:latin typeface="Times New Roman" pitchFamily="18" charset="0"/>
                <a:cs typeface="Times New Roman" pitchFamily="18" charset="0"/>
              </a:rPr>
              <a:t> без </a:t>
            </a:r>
            <a:r>
              <a:rPr lang="ru-RU" sz="2800" b="1" dirty="0" err="1">
                <a:latin typeface="Times New Roman" pitchFamily="18" charset="0"/>
                <a:cs typeface="Times New Roman" pitchFamily="18" charset="0"/>
              </a:rPr>
              <a:t>громадянства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які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перебувають</a:t>
            </a:r>
            <a:r>
              <a:rPr lang="ru-RU" sz="2800" b="1" dirty="0">
                <a:latin typeface="Times New Roman" pitchFamily="18" charset="0"/>
                <a:cs typeface="Times New Roman" pitchFamily="18" charset="0"/>
              </a:rPr>
              <a:t> в </a:t>
            </a:r>
            <a:r>
              <a:rPr lang="ru-RU" sz="2800" b="1" dirty="0" err="1">
                <a:latin typeface="Times New Roman" pitchFamily="18" charset="0"/>
                <a:cs typeface="Times New Roman" pitchFamily="18" charset="0"/>
              </a:rPr>
              <a:t>Україні</a:t>
            </a:r>
            <a:r>
              <a:rPr lang="ru-RU" sz="2800" b="1" dirty="0">
                <a:latin typeface="Times New Roman" pitchFamily="18" charset="0"/>
                <a:cs typeface="Times New Roman" pitchFamily="18" charset="0"/>
              </a:rPr>
              <a:t> на </a:t>
            </a:r>
            <a:r>
              <a:rPr lang="ru-RU" sz="2800" b="1" dirty="0" err="1">
                <a:latin typeface="Times New Roman" pitchFamily="18" charset="0"/>
                <a:cs typeface="Times New Roman" pitchFamily="18" charset="0"/>
              </a:rPr>
              <a:t>законних</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підставах</a:t>
            </a:r>
            <a:r>
              <a:rPr lang="ru-RU" sz="2800" b="1" dirty="0">
                <a:latin typeface="Times New Roman" pitchFamily="18" charset="0"/>
                <a:cs typeface="Times New Roman" pitchFamily="18" charset="0"/>
              </a:rPr>
              <a:t>).</a:t>
            </a:r>
            <a:endParaRPr lang="ru-RU" sz="2800" b="1" dirty="0">
              <a:latin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Прямоугольник 1"/>
          <p:cNvSpPr>
            <a:spLocks noChangeArrowheads="1"/>
          </p:cNvSpPr>
          <p:nvPr/>
        </p:nvSpPr>
        <p:spPr bwMode="auto">
          <a:xfrm>
            <a:off x="107950" y="0"/>
            <a:ext cx="8856663" cy="6602413"/>
          </a:xfrm>
          <a:prstGeom prst="rect">
            <a:avLst/>
          </a:prstGeom>
          <a:noFill/>
          <a:ln w="9525">
            <a:noFill/>
            <a:miter lim="800000"/>
            <a:headEnd/>
            <a:tailEnd/>
          </a:ln>
        </p:spPr>
        <p:txBody>
          <a:bodyPr>
            <a:spAutoFit/>
          </a:bodyPr>
          <a:lstStyle/>
          <a:p>
            <a:pPr algn="just">
              <a:lnSpc>
                <a:spcPct val="107000"/>
              </a:lnSpc>
              <a:spcAft>
                <a:spcPts val="800"/>
              </a:spcAft>
            </a:pPr>
            <a:r>
              <a:rPr lang="ru-RU" sz="2700" b="1">
                <a:solidFill>
                  <a:srgbClr val="FF0000"/>
                </a:solidFill>
                <a:latin typeface="Times New Roman" pitchFamily="18" charset="0"/>
                <a:cs typeface="Times New Roman" pitchFamily="18" charset="0"/>
              </a:rPr>
              <a:t>Відомості про кривдника вносяться до Реєстру:</a:t>
            </a:r>
            <a:endParaRPr lang="ru-RU" sz="27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700" b="1">
                <a:latin typeface="Times New Roman" pitchFamily="18" charset="0"/>
                <a:cs typeface="Times New Roman" pitchFamily="18" charset="0"/>
              </a:rPr>
              <a:t>1) відповідальними структурними підрозділами місцевих державних адміністрацій, до повноважень яких належить здійснення заходів у сфері запобігання та протидії домашньому насильству або у сфері запобігання та протидії насильству за ознакою статі;</a:t>
            </a:r>
            <a:endParaRPr lang="ru-RU" sz="2700" b="1">
              <a:latin typeface="Calibri" pitchFamily="34" charset="0"/>
            </a:endParaRPr>
          </a:p>
          <a:p>
            <a:pPr algn="just">
              <a:lnSpc>
                <a:spcPct val="107000"/>
              </a:lnSpc>
              <a:spcAft>
                <a:spcPts val="800"/>
              </a:spcAft>
            </a:pPr>
            <a:r>
              <a:rPr lang="ru-RU" sz="2700" b="1">
                <a:latin typeface="Times New Roman" pitchFamily="18" charset="0"/>
                <a:cs typeface="Times New Roman" pitchFamily="18" charset="0"/>
              </a:rPr>
              <a:t>2) відповідальними виконавчими органами сільських, селищних, міських, районних у містах (у разі їх створення) рад, до повноважень яких належить здійснення заходів у сфері запобігання та протидії домашньому насильству або у сфері запобігання та протидії насильству за ознакою статі;</a:t>
            </a:r>
            <a:endParaRPr lang="ru-RU" sz="2700" b="1">
              <a:latin typeface="Calibri" pitchFamily="34" charset="0"/>
            </a:endParaRPr>
          </a:p>
          <a:p>
            <a:pPr algn="just">
              <a:lnSpc>
                <a:spcPct val="107000"/>
              </a:lnSpc>
              <a:spcAft>
                <a:spcPts val="800"/>
              </a:spcAft>
            </a:pPr>
            <a:r>
              <a:rPr lang="ru-RU" sz="2700" b="1">
                <a:latin typeface="Times New Roman" pitchFamily="18" charset="0"/>
                <a:cs typeface="Times New Roman" pitchFamily="18" charset="0"/>
              </a:rPr>
              <a:t>3) уповноваженими підрозділами органів Національної поліції України.</a:t>
            </a:r>
            <a:endParaRPr lang="ru-RU" sz="2700" b="1">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Прямоугольник 4"/>
          <p:cNvSpPr>
            <a:spLocks noChangeArrowheads="1"/>
          </p:cNvSpPr>
          <p:nvPr/>
        </p:nvSpPr>
        <p:spPr bwMode="auto">
          <a:xfrm>
            <a:off x="1331913" y="692150"/>
            <a:ext cx="7561262" cy="3478213"/>
          </a:xfrm>
          <a:prstGeom prst="rect">
            <a:avLst/>
          </a:prstGeom>
          <a:noFill/>
          <a:ln w="9525">
            <a:noFill/>
            <a:miter lim="800000"/>
            <a:headEnd/>
            <a:tailEnd/>
          </a:ln>
        </p:spPr>
        <p:txBody>
          <a:bodyPr>
            <a:spAutoFit/>
          </a:bodyPr>
          <a:lstStyle/>
          <a:p>
            <a:pPr algn="ctr">
              <a:spcBef>
                <a:spcPct val="50000"/>
              </a:spcBef>
            </a:pPr>
            <a:r>
              <a:rPr lang="uk-UA" sz="4000" b="1">
                <a:solidFill>
                  <a:srgbClr val="FF0000"/>
                </a:solidFill>
              </a:rPr>
              <a:t>ПИТАННЯ №</a:t>
            </a:r>
            <a:r>
              <a:rPr lang="ru-RU" sz="4000" b="1">
                <a:solidFill>
                  <a:srgbClr val="FF0000"/>
                </a:solidFill>
              </a:rPr>
              <a:t>1. </a:t>
            </a:r>
          </a:p>
          <a:p>
            <a:pPr algn="ctr">
              <a:spcBef>
                <a:spcPct val="50000"/>
              </a:spcBef>
            </a:pPr>
            <a:r>
              <a:rPr lang="ru-RU" sz="4000" b="1">
                <a:solidFill>
                  <a:srgbClr val="000000"/>
                </a:solidFill>
              </a:rPr>
              <a:t>Суб'єкти, що здійснюють заходи у сфері запобігання та протидії домашньому насильству.</a:t>
            </a:r>
            <a:endParaRPr lang="en-US" sz="4000" b="1">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Прямоугольник 1"/>
          <p:cNvSpPr>
            <a:spLocks noChangeArrowheads="1"/>
          </p:cNvSpPr>
          <p:nvPr/>
        </p:nvSpPr>
        <p:spPr bwMode="auto">
          <a:xfrm>
            <a:off x="395288" y="333375"/>
            <a:ext cx="8569325" cy="6415088"/>
          </a:xfrm>
          <a:prstGeom prst="rect">
            <a:avLst/>
          </a:prstGeom>
          <a:noFill/>
          <a:ln w="9525">
            <a:noFill/>
            <a:miter lim="800000"/>
            <a:headEnd/>
            <a:tailEnd/>
          </a:ln>
        </p:spPr>
        <p:txBody>
          <a:bodyPr>
            <a:spAutoFit/>
          </a:bodyPr>
          <a:lstStyle/>
          <a:p>
            <a:pPr algn="just">
              <a:lnSpc>
                <a:spcPct val="107000"/>
              </a:lnSpc>
              <a:spcAft>
                <a:spcPts val="800"/>
              </a:spcAft>
            </a:pP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Відомості</a:t>
            </a:r>
            <a:r>
              <a:rPr lang="ru-RU" sz="3200" b="1" dirty="0" smtClean="0">
                <a:latin typeface="Times New Roman" pitchFamily="18" charset="0"/>
                <a:cs typeface="Times New Roman" pitchFamily="18" charset="0"/>
              </a:rPr>
              <a:t> </a:t>
            </a:r>
            <a:r>
              <a:rPr lang="ru-RU" sz="3200" b="1" dirty="0">
                <a:latin typeface="Times New Roman" pitchFamily="18" charset="0"/>
                <a:cs typeface="Times New Roman" pitchFamily="18" charset="0"/>
              </a:rPr>
              <a:t>про </a:t>
            </a:r>
            <a:r>
              <a:rPr lang="ru-RU" sz="3200" b="1" dirty="0" err="1">
                <a:latin typeface="Times New Roman" pitchFamily="18" charset="0"/>
                <a:cs typeface="Times New Roman" pitchFamily="18" charset="0"/>
              </a:rPr>
              <a:t>кривдника</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вносяться</a:t>
            </a:r>
            <a:r>
              <a:rPr lang="ru-RU" sz="3200" b="1" dirty="0">
                <a:latin typeface="Times New Roman" pitchFamily="18" charset="0"/>
                <a:cs typeface="Times New Roman" pitchFamily="18" charset="0"/>
              </a:rPr>
              <a:t> до </a:t>
            </a:r>
            <a:r>
              <a:rPr lang="ru-RU" sz="3200" b="1" dirty="0" err="1">
                <a:latin typeface="Times New Roman" pitchFamily="18" charset="0"/>
                <a:cs typeface="Times New Roman" pitchFamily="18" charset="0"/>
              </a:rPr>
              <a:t>Реєстру</a:t>
            </a:r>
            <a:r>
              <a:rPr lang="ru-RU" sz="3200" b="1" dirty="0">
                <a:latin typeface="Times New Roman" pitchFamily="18" charset="0"/>
                <a:cs typeface="Times New Roman" pitchFamily="18" charset="0"/>
              </a:rPr>
              <a:t> у </a:t>
            </a:r>
            <a:r>
              <a:rPr lang="ru-RU" sz="3200" b="1" dirty="0" err="1">
                <a:latin typeface="Times New Roman" pitchFamily="18" charset="0"/>
                <a:cs typeface="Times New Roman" pitchFamily="18" charset="0"/>
              </a:rPr>
              <a:t>разі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наявності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обґрунтованої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підозри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вчинення</a:t>
            </a:r>
            <a:r>
              <a:rPr lang="ru-RU" sz="3200" b="1" dirty="0">
                <a:latin typeface="Times New Roman" pitchFamily="18" charset="0"/>
                <a:cs typeface="Times New Roman" pitchFamily="18" charset="0"/>
              </a:rPr>
              <a:t> ним </a:t>
            </a:r>
            <a:r>
              <a:rPr lang="ru-RU" sz="3200" b="1" dirty="0" err="1">
                <a:latin typeface="Times New Roman" pitchFamily="18" charset="0"/>
                <a:cs typeface="Times New Roman" pitchFamily="18" charset="0"/>
              </a:rPr>
              <a:t>насильства</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зокрема</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після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підтвердження</a:t>
            </a:r>
            <a:r>
              <a:rPr lang="ru-RU" sz="3200" b="1" dirty="0">
                <a:latin typeface="Times New Roman" pitchFamily="18" charset="0"/>
                <a:cs typeface="Times New Roman" pitchFamily="18" charset="0"/>
              </a:rPr>
              <a:t> такого факту шляхом </a:t>
            </a:r>
            <a:r>
              <a:rPr lang="ru-RU" sz="3200" b="1" dirty="0" err="1">
                <a:latin typeface="Times New Roman" pitchFamily="18" charset="0"/>
                <a:cs typeface="Times New Roman" pitchFamily="18" charset="0"/>
              </a:rPr>
              <a:t>проведення</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перевірки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відповідної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інформації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згідно</a:t>
            </a:r>
            <a:r>
              <a:rPr lang="ru-RU" sz="3200" b="1" dirty="0">
                <a:latin typeface="Times New Roman" pitchFamily="18" charset="0"/>
                <a:cs typeface="Times New Roman" pitchFamily="18" charset="0"/>
              </a:rPr>
              <a:t> з порядком </a:t>
            </a:r>
            <a:r>
              <a:rPr lang="ru-RU" sz="3200" b="1" dirty="0" err="1">
                <a:latin typeface="Times New Roman" pitchFamily="18" charset="0"/>
                <a:cs typeface="Times New Roman" pitchFamily="18" charset="0"/>
              </a:rPr>
              <a:t>взаємодії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суб'єктів</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що</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здійснюють</a:t>
            </a:r>
            <a:r>
              <a:rPr lang="ru-RU" sz="3200" b="1" dirty="0">
                <a:latin typeface="Times New Roman" pitchFamily="18" charset="0"/>
                <a:cs typeface="Times New Roman" pitchFamily="18" charset="0"/>
              </a:rPr>
              <a:t> заходи у </a:t>
            </a:r>
            <a:r>
              <a:rPr lang="ru-RU" sz="3200" b="1" dirty="0" err="1">
                <a:latin typeface="Times New Roman" pitchFamily="18" charset="0"/>
                <a:cs typeface="Times New Roman" pitchFamily="18" charset="0"/>
              </a:rPr>
              <a:t>сфері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запобігання</a:t>
            </a:r>
            <a:r>
              <a:rPr lang="ru-RU" sz="3200" b="1" dirty="0">
                <a:latin typeface="Times New Roman" pitchFamily="18" charset="0"/>
                <a:cs typeface="Times New Roman" pitchFamily="18" charset="0"/>
              </a:rPr>
              <a:t> та </a:t>
            </a:r>
            <a:r>
              <a:rPr lang="ru-RU" sz="3200" b="1" dirty="0" err="1">
                <a:latin typeface="Times New Roman" pitchFamily="18" charset="0"/>
                <a:cs typeface="Times New Roman" pitchFamily="18" charset="0"/>
              </a:rPr>
              <a:t>протидії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домашньому</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насильству</a:t>
            </a:r>
            <a:r>
              <a:rPr lang="ru-RU" sz="3200" b="1" dirty="0">
                <a:latin typeface="Times New Roman" pitchFamily="18" charset="0"/>
                <a:cs typeface="Times New Roman" pitchFamily="18" charset="0"/>
              </a:rPr>
              <a:t>, та/</a:t>
            </a:r>
            <a:r>
              <a:rPr lang="ru-RU" sz="3200" b="1" dirty="0" err="1">
                <a:latin typeface="Times New Roman" pitchFamily="18" charset="0"/>
                <a:cs typeface="Times New Roman" pitchFamily="18" charset="0"/>
              </a:rPr>
              <a:t>або</a:t>
            </a:r>
            <a:r>
              <a:rPr lang="ru-RU" sz="3200" b="1" dirty="0">
                <a:latin typeface="Times New Roman" pitchFamily="18" charset="0"/>
                <a:cs typeface="Times New Roman" pitchFamily="18" charset="0"/>
              </a:rPr>
              <a:t> порядком </a:t>
            </a:r>
            <a:r>
              <a:rPr lang="ru-RU" sz="3200" b="1" dirty="0" err="1">
                <a:latin typeface="Times New Roman" pitchFamily="18" charset="0"/>
                <a:cs typeface="Times New Roman" pitchFamily="18" charset="0"/>
              </a:rPr>
              <a:t>взаємодії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суб'єктів</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що</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здійснюють</a:t>
            </a:r>
            <a:r>
              <a:rPr lang="ru-RU" sz="3200" b="1" dirty="0">
                <a:latin typeface="Times New Roman" pitchFamily="18" charset="0"/>
                <a:cs typeface="Times New Roman" pitchFamily="18" charset="0"/>
              </a:rPr>
              <a:t> заходи у </a:t>
            </a:r>
            <a:r>
              <a:rPr lang="ru-RU" sz="3200" b="1" dirty="0" err="1">
                <a:latin typeface="Times New Roman" pitchFamily="18" charset="0"/>
                <a:cs typeface="Times New Roman" pitchFamily="18" charset="0"/>
              </a:rPr>
              <a:t>сфері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запобігання</a:t>
            </a:r>
            <a:r>
              <a:rPr lang="ru-RU" sz="3200" b="1" dirty="0">
                <a:latin typeface="Times New Roman" pitchFamily="18" charset="0"/>
                <a:cs typeface="Times New Roman" pitchFamily="18" charset="0"/>
              </a:rPr>
              <a:t> та </a:t>
            </a:r>
            <a:r>
              <a:rPr lang="ru-RU" sz="3200" b="1" dirty="0" err="1">
                <a:latin typeface="Times New Roman" pitchFamily="18" charset="0"/>
                <a:cs typeface="Times New Roman" pitchFamily="18" charset="0"/>
              </a:rPr>
              <a:t>протидії</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насильству</a:t>
            </a:r>
            <a:r>
              <a:rPr lang="ru-RU" sz="3200" b="1" dirty="0">
                <a:latin typeface="Times New Roman" pitchFamily="18" charset="0"/>
                <a:cs typeface="Times New Roman" pitchFamily="18" charset="0"/>
              </a:rPr>
              <a:t> за </a:t>
            </a:r>
            <a:r>
              <a:rPr lang="ru-RU" sz="3200" b="1" dirty="0" err="1">
                <a:latin typeface="Times New Roman" pitchFamily="18" charset="0"/>
                <a:cs typeface="Times New Roman" pitchFamily="18" charset="0"/>
              </a:rPr>
              <a:t>ознакою</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статі</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затвердженими</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Кабінетом</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Міністрів</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України</a:t>
            </a:r>
            <a:r>
              <a:rPr lang="ru-RU" sz="3200" b="1" dirty="0">
                <a:latin typeface="Times New Roman" pitchFamily="18" charset="0"/>
                <a:cs typeface="Times New Roman" pitchFamily="18" charset="0"/>
              </a:rPr>
              <a:t>.</a:t>
            </a:r>
            <a:endParaRPr lang="ru-RU" sz="3200" b="1" dirty="0">
              <a:latin typeface="Calibri" pitchFamily="34" charset="0"/>
              <a:ea typeface="Calibri" pitchFamily="34"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Прямоугольник 1"/>
          <p:cNvSpPr>
            <a:spLocks noChangeArrowheads="1"/>
          </p:cNvSpPr>
          <p:nvPr/>
        </p:nvSpPr>
        <p:spPr bwMode="auto">
          <a:xfrm>
            <a:off x="107950" y="0"/>
            <a:ext cx="8856663" cy="6500813"/>
          </a:xfrm>
          <a:prstGeom prst="rect">
            <a:avLst/>
          </a:prstGeom>
          <a:noFill/>
          <a:ln w="9525">
            <a:noFill/>
            <a:miter lim="800000"/>
            <a:headEnd/>
            <a:tailEnd/>
          </a:ln>
        </p:spPr>
        <p:txBody>
          <a:bodyPr>
            <a:spAutoFit/>
          </a:bodyPr>
          <a:lstStyle/>
          <a:p>
            <a:pPr algn="just">
              <a:lnSpc>
                <a:spcPct val="107000"/>
              </a:lnSpc>
              <a:spcAft>
                <a:spcPts val="800"/>
              </a:spcAft>
            </a:pPr>
            <a:r>
              <a:rPr lang="ru-RU" sz="2700" b="1">
                <a:solidFill>
                  <a:srgbClr val="FF0000"/>
                </a:solidFill>
                <a:latin typeface="Times New Roman" pitchFamily="18" charset="0"/>
                <a:cs typeface="Times New Roman" pitchFamily="18" charset="0"/>
              </a:rPr>
              <a:t>7. Доступ до Реєстру надається:</a:t>
            </a:r>
            <a:endParaRPr lang="ru-RU" sz="27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700" b="1">
                <a:latin typeface="Times New Roman" pitchFamily="18" charset="0"/>
                <a:cs typeface="Times New Roman" pitchFamily="18" charset="0"/>
              </a:rPr>
              <a:t>1) працівникам спеціально уповноважених органів у сфері запобігання та протидії домашньому насильству, спеціально уповноваженого центрального органу виконавчої влади з питань забезпечення рівних прав та можливостей жінок і чоловіків, до посадових обов'язків яких відносяться запобігання та протидія домашньому насильству, насильству за ознакою статі;</a:t>
            </a:r>
            <a:endParaRPr lang="ru-RU" sz="2700" b="1">
              <a:latin typeface="Calibri" pitchFamily="34" charset="0"/>
            </a:endParaRPr>
          </a:p>
          <a:p>
            <a:pPr algn="just">
              <a:lnSpc>
                <a:spcPct val="107000"/>
              </a:lnSpc>
              <a:spcAft>
                <a:spcPts val="800"/>
              </a:spcAft>
            </a:pPr>
            <a:r>
              <a:rPr lang="ru-RU" sz="2700" b="1">
                <a:latin typeface="Times New Roman" pitchFamily="18" charset="0"/>
                <a:cs typeface="Times New Roman" pitchFamily="18" charset="0"/>
              </a:rPr>
              <a:t>2) уповноваженим особам (координаторам) з питань забезпечення рівних прав та можливостей жінок і чоловіків, запобігання та протидії насильству за ознакою статі місцевих державних адміністрацій та сільських, селищних, міських, районних у містах (у разі їх створення) рад;</a:t>
            </a:r>
            <a:endParaRPr lang="ru-RU" sz="2700" b="1">
              <a:latin typeface="Calibri"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Прямоугольник 1"/>
          <p:cNvSpPr>
            <a:spLocks noChangeArrowheads="1"/>
          </p:cNvSpPr>
          <p:nvPr/>
        </p:nvSpPr>
        <p:spPr bwMode="auto">
          <a:xfrm>
            <a:off x="179388" y="115888"/>
            <a:ext cx="8856662" cy="6596062"/>
          </a:xfrm>
          <a:prstGeom prst="rect">
            <a:avLst/>
          </a:prstGeom>
          <a:noFill/>
          <a:ln w="9525">
            <a:noFill/>
            <a:miter lim="800000"/>
            <a:headEnd/>
            <a:tailEnd/>
          </a:ln>
        </p:spPr>
        <p:txBody>
          <a:bodyPr>
            <a:spAutoFit/>
          </a:bodyPr>
          <a:lstStyle/>
          <a:p>
            <a:pPr algn="just">
              <a:lnSpc>
                <a:spcPct val="107000"/>
              </a:lnSpc>
              <a:spcAft>
                <a:spcPts val="800"/>
              </a:spcAft>
            </a:pPr>
            <a:r>
              <a:rPr lang="ru-RU" sz="2600" b="1">
                <a:latin typeface="Times New Roman" pitchFamily="18" charset="0"/>
                <a:cs typeface="Times New Roman" pitchFamily="18" charset="0"/>
              </a:rPr>
              <a:t>3) працівникам відповідальних структурних підрозділів місцевих державних адміністрацій та відповідальних виконавчих органів сільських, селищних, міських, районних у містах (у разі їх створення) рад з питань запобігання та протидії насильству за ознакою статі;</a:t>
            </a:r>
            <a:endParaRPr lang="ru-RU" sz="2600" b="1">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4) працівникам уповноважених підрозділів органів Національної поліції України;</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5) працівникам служб у справах дітей - у частині випадків насильства, в яких кривдниками або потерпілими особами є діти.</a:t>
            </a:r>
          </a:p>
          <a:p>
            <a:pPr algn="just">
              <a:lnSpc>
                <a:spcPct val="107000"/>
              </a:lnSpc>
              <a:spcAft>
                <a:spcPts val="800"/>
              </a:spcAft>
            </a:pP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Доступ відповідних працівників до Реєстру здійснюється з використанням електронного цифрового підпису, сумісного з програмним забезпеченням цього Реєстру</a:t>
            </a:r>
            <a:r>
              <a:rPr lang="ru-RU" sz="3200" b="1">
                <a:latin typeface="Times New Roman" pitchFamily="18" charset="0"/>
                <a:cs typeface="Times New Roman" pitchFamily="18" charset="0"/>
              </a:rPr>
              <a:t>.</a:t>
            </a:r>
            <a:endParaRPr lang="ru-RU" sz="3200" b="1">
              <a:latin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Прямоугольник 1"/>
          <p:cNvSpPr>
            <a:spLocks noChangeArrowheads="1"/>
          </p:cNvSpPr>
          <p:nvPr/>
        </p:nvSpPr>
        <p:spPr bwMode="auto">
          <a:xfrm>
            <a:off x="107950" y="115888"/>
            <a:ext cx="8928100" cy="6716712"/>
          </a:xfrm>
          <a:prstGeom prst="rect">
            <a:avLst/>
          </a:prstGeom>
          <a:noFill/>
          <a:ln w="9525">
            <a:noFill/>
            <a:miter lim="800000"/>
            <a:headEnd/>
            <a:tailEnd/>
          </a:ln>
        </p:spPr>
        <p:txBody>
          <a:bodyPr>
            <a:spAutoFit/>
          </a:bodyPr>
          <a:lstStyle/>
          <a:p>
            <a:pPr algn="just">
              <a:lnSpc>
                <a:spcPct val="107000"/>
              </a:lnSpc>
              <a:spcAft>
                <a:spcPts val="800"/>
              </a:spcAft>
            </a:pPr>
            <a:r>
              <a:rPr lang="ru-RU" sz="2300" b="1">
                <a:latin typeface="Times New Roman" pitchFamily="18" charset="0"/>
                <a:cs typeface="Times New Roman" pitchFamily="18" charset="0"/>
              </a:rPr>
              <a:t>8. Держателем Реєстру є центральний орган виконавчої влади, що реалізує державну політику у сфері запобігання та протидії домашньому насильству.</a:t>
            </a:r>
            <a:endParaRPr lang="ru-RU" sz="2300" b="1">
              <a:latin typeface="Calibri" pitchFamily="34" charset="0"/>
              <a:ea typeface="Calibri" pitchFamily="34" charset="0"/>
              <a:cs typeface="Times New Roman" pitchFamily="18" charset="0"/>
            </a:endParaRPr>
          </a:p>
          <a:p>
            <a:pPr algn="just">
              <a:lnSpc>
                <a:spcPct val="107000"/>
              </a:lnSpc>
              <a:spcAft>
                <a:spcPts val="800"/>
              </a:spcAft>
            </a:pPr>
            <a:r>
              <a:rPr lang="ru-RU" sz="2300" b="1">
                <a:latin typeface="Times New Roman" pitchFamily="18" charset="0"/>
                <a:cs typeface="Times New Roman" pitchFamily="18" charset="0"/>
              </a:rPr>
              <a:t>9. Адміністратором Реєстру є державне підприємство, визначене центральним органом виконавчої влади, що реалізує державну політику у сфері запобігання та протидії домашньому насильству, що належить до сфери його управління, здійснює заходи із створення, впровадження і супроводження програмного забезпечення Реєстру, відповідає за його технічне і технологічне забезпечення, збереження та захист даних Реєстру, здійснює технічні і технологічні заходи з надання, блокування та анулювання доступу до Реєстру, організовує та проводить навчання щодо роботи з Реєстром.</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10. Сукупність відомостей про фізичних осіб (персональні дані), що містяться в Реєстрі, є інформацією з обмеженим доступом. Обробка цих відомостей здійснюється з дотриманням вимог </a:t>
            </a:r>
            <a:r>
              <a:rPr lang="ru-RU" sz="2300" b="1">
                <a:solidFill>
                  <a:srgbClr val="0000FF"/>
                </a:solidFill>
                <a:latin typeface="Times New Roman" pitchFamily="18" charset="0"/>
                <a:cs typeface="Times New Roman" pitchFamily="18" charset="0"/>
                <a:hlinkClick r:id="rId2"/>
              </a:rPr>
              <a:t>Закону України "Про захист персональних даних"</a:t>
            </a:r>
            <a:r>
              <a:rPr lang="ru-RU" sz="2300" b="1">
                <a:latin typeface="Times New Roman" pitchFamily="18" charset="0"/>
                <a:cs typeface="Times New Roman" pitchFamily="18" charset="0"/>
              </a:rPr>
              <a:t>.</a:t>
            </a:r>
            <a:endParaRPr lang="ru-RU" sz="2300" b="1">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Прямоугольник 1"/>
          <p:cNvSpPr>
            <a:spLocks noChangeArrowheads="1"/>
          </p:cNvSpPr>
          <p:nvPr/>
        </p:nvSpPr>
        <p:spPr bwMode="auto">
          <a:xfrm>
            <a:off x="179388" y="115888"/>
            <a:ext cx="8856662" cy="6932612"/>
          </a:xfrm>
          <a:prstGeom prst="rect">
            <a:avLst/>
          </a:prstGeom>
          <a:noFill/>
          <a:ln w="9525">
            <a:noFill/>
            <a:miter lim="800000"/>
            <a:headEnd/>
            <a:tailEnd/>
          </a:ln>
        </p:spPr>
        <p:txBody>
          <a:bodyPr>
            <a:spAutoFit/>
          </a:bodyPr>
          <a:lstStyle/>
          <a:p>
            <a:pPr algn="just">
              <a:lnSpc>
                <a:spcPct val="107000"/>
              </a:lnSpc>
              <a:spcAft>
                <a:spcPts val="800"/>
              </a:spcAft>
            </a:pPr>
            <a:r>
              <a:rPr lang="ru-RU" sz="3000" b="1">
                <a:solidFill>
                  <a:srgbClr val="3399FF"/>
                </a:solidFill>
                <a:latin typeface="Times New Roman" pitchFamily="18" charset="0"/>
                <a:cs typeface="Times New Roman" pitchFamily="18" charset="0"/>
              </a:rPr>
              <a:t>1. Суб'єктами, що здійснюють заходи у сфері запобігання та протидії домашньому насильству, є:</a:t>
            </a:r>
            <a:endParaRPr lang="ru-RU" sz="3000" b="1">
              <a:solidFill>
                <a:srgbClr val="3399FF"/>
              </a:solidFill>
              <a:latin typeface="Calibri" pitchFamily="34" charset="0"/>
              <a:ea typeface="Calibri" pitchFamily="34" charset="0"/>
              <a:cs typeface="Times New Roman" pitchFamily="18" charset="0"/>
            </a:endParaRPr>
          </a:p>
          <a:p>
            <a:pPr algn="just">
              <a:lnSpc>
                <a:spcPct val="107000"/>
              </a:lnSpc>
              <a:spcAft>
                <a:spcPts val="800"/>
              </a:spcAft>
            </a:pPr>
            <a:r>
              <a:rPr lang="ru-RU" sz="3000" b="1">
                <a:latin typeface="Times New Roman" pitchFamily="18" charset="0"/>
                <a:cs typeface="Times New Roman" pitchFamily="18" charset="0"/>
              </a:rPr>
              <a:t>1) спеціально уповноважені органи у сфері запобігання та протидії домашньому насильству;</a:t>
            </a:r>
            <a:endParaRPr lang="ru-RU" sz="3000" b="1">
              <a:latin typeface="Calibri" pitchFamily="34" charset="0"/>
            </a:endParaRPr>
          </a:p>
          <a:p>
            <a:pPr algn="just">
              <a:lnSpc>
                <a:spcPct val="107000"/>
              </a:lnSpc>
              <a:spcAft>
                <a:spcPts val="800"/>
              </a:spcAft>
            </a:pPr>
            <a:r>
              <a:rPr lang="ru-RU" sz="3000" b="1">
                <a:latin typeface="Times New Roman" pitchFamily="18" charset="0"/>
                <a:cs typeface="Times New Roman" pitchFamily="18" charset="0"/>
              </a:rPr>
              <a:t>2) інші органи та установи, на які покладаються функції із здійснення заходів у сфері запобігання та протидії домашньому насильству;</a:t>
            </a:r>
            <a:endParaRPr lang="ru-RU" sz="3000" b="1">
              <a:latin typeface="Calibri" pitchFamily="34" charset="0"/>
            </a:endParaRPr>
          </a:p>
          <a:p>
            <a:pPr algn="just">
              <a:lnSpc>
                <a:spcPct val="107000"/>
              </a:lnSpc>
              <a:spcAft>
                <a:spcPts val="800"/>
              </a:spcAft>
            </a:pPr>
            <a:r>
              <a:rPr lang="ru-RU" sz="3000" b="1">
                <a:latin typeface="Times New Roman" pitchFamily="18" charset="0"/>
                <a:cs typeface="Times New Roman" pitchFamily="18" charset="0"/>
              </a:rPr>
              <a:t>3) загальні та спеціалізовані служби підтримки постраждалих осіб;</a:t>
            </a:r>
            <a:endParaRPr lang="ru-RU" sz="3000" b="1">
              <a:latin typeface="Calibri" pitchFamily="34" charset="0"/>
            </a:endParaRPr>
          </a:p>
          <a:p>
            <a:pPr algn="just">
              <a:lnSpc>
                <a:spcPct val="107000"/>
              </a:lnSpc>
              <a:spcAft>
                <a:spcPts val="800"/>
              </a:spcAft>
            </a:pPr>
            <a:r>
              <a:rPr lang="ru-RU" sz="3000" b="1">
                <a:latin typeface="Times New Roman" pitchFamily="18" charset="0"/>
                <a:cs typeface="Times New Roman" pitchFamily="18" charset="0"/>
              </a:rPr>
              <a:t>4) громадяни України, іноземці та особи без громадянства, які перебувають в Україні на </a:t>
            </a:r>
            <a:r>
              <a:rPr lang="ru-RU" sz="3200" b="1">
                <a:latin typeface="Times New Roman" pitchFamily="18" charset="0"/>
                <a:cs typeface="Times New Roman" pitchFamily="18" charset="0"/>
              </a:rPr>
              <a:t>законних підставах.</a:t>
            </a:r>
            <a:endParaRPr lang="ru-RU" sz="3200" b="1">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Прямоугольник 1"/>
          <p:cNvSpPr>
            <a:spLocks noChangeArrowheads="1"/>
          </p:cNvSpPr>
          <p:nvPr/>
        </p:nvSpPr>
        <p:spPr bwMode="auto">
          <a:xfrm>
            <a:off x="179388" y="115888"/>
            <a:ext cx="8856662" cy="6788150"/>
          </a:xfrm>
          <a:prstGeom prst="rect">
            <a:avLst/>
          </a:prstGeom>
          <a:noFill/>
          <a:ln w="9525">
            <a:noFill/>
            <a:miter lim="800000"/>
            <a:headEnd/>
            <a:tailEnd/>
          </a:ln>
        </p:spPr>
        <p:txBody>
          <a:bodyPr>
            <a:spAutoFit/>
          </a:bodyPr>
          <a:lstStyle/>
          <a:p>
            <a:pPr algn="just">
              <a:lnSpc>
                <a:spcPct val="107000"/>
              </a:lnSpc>
              <a:spcAft>
                <a:spcPts val="800"/>
              </a:spcAft>
            </a:pPr>
            <a:r>
              <a:rPr lang="ru-RU" sz="2600" b="1">
                <a:solidFill>
                  <a:srgbClr val="3399FF"/>
                </a:solidFill>
                <a:latin typeface="Times New Roman" pitchFamily="18" charset="0"/>
                <a:cs typeface="Times New Roman" pitchFamily="18" charset="0"/>
              </a:rPr>
              <a:t>2. Спеціально уповноваженими органами у сфері запобігання та протидії домашньому насильству є:</a:t>
            </a:r>
            <a:endParaRPr lang="ru-RU" sz="2600" b="1">
              <a:solidFill>
                <a:srgbClr val="3399FF"/>
              </a:solidFill>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центральний орган виконавчої влади, що забезпечує формування державної політики у сфері запобігання та протидії домашньому насильству;</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центральний орган виконавчої влади, що реалізує державну політику у сфері запобігання та протидії домашньому насильству;</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3) Рада міністрів Автономної Республіки Крим, місцеві державні адміністрації, у тому числі їх структурні підрозділи, до повноважень яких належить здійснення заходів у сфері запобігання та протидії домашньому насильству;</a:t>
            </a:r>
            <a:endParaRPr lang="ru-RU" sz="2400" b="1">
              <a:latin typeface="Calibri" pitchFamily="34" charset="0"/>
            </a:endParaRPr>
          </a:p>
          <a:p>
            <a:pPr algn="just"/>
            <a:r>
              <a:rPr lang="ru-RU" sz="2400" b="1">
                <a:latin typeface="Times New Roman" pitchFamily="18" charset="0"/>
                <a:cs typeface="Times New Roman" pitchFamily="18" charset="0"/>
              </a:rPr>
              <a:t>4) сільські, селищні, міські, районні у містах (у разі їх створення) ради, їх виконавчі органи, до повноважень яких належить здійснення заходів у сфері запобігання та протидії домашньому насильству</a:t>
            </a:r>
            <a:endParaRPr lang="ru-RU" sz="24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Прямоугольник 1"/>
          <p:cNvSpPr>
            <a:spLocks noChangeArrowheads="1"/>
          </p:cNvSpPr>
          <p:nvPr/>
        </p:nvSpPr>
        <p:spPr bwMode="auto">
          <a:xfrm>
            <a:off x="0" y="0"/>
            <a:ext cx="8964613" cy="6445250"/>
          </a:xfrm>
          <a:prstGeom prst="rect">
            <a:avLst/>
          </a:prstGeom>
          <a:noFill/>
          <a:ln w="9525">
            <a:noFill/>
            <a:miter lim="800000"/>
            <a:headEnd/>
            <a:tailEnd/>
          </a:ln>
        </p:spPr>
        <p:txBody>
          <a:bodyPr>
            <a:spAutoFit/>
          </a:bodyPr>
          <a:lstStyle/>
          <a:p>
            <a:pPr algn="just">
              <a:lnSpc>
                <a:spcPct val="107000"/>
              </a:lnSpc>
              <a:spcAft>
                <a:spcPts val="800"/>
              </a:spcAft>
            </a:pPr>
            <a:r>
              <a:rPr lang="ru-RU" sz="2400" b="1">
                <a:solidFill>
                  <a:srgbClr val="3399FF"/>
                </a:solidFill>
                <a:latin typeface="Times New Roman" pitchFamily="18" charset="0"/>
                <a:cs typeface="Times New Roman" pitchFamily="18" charset="0"/>
              </a:rPr>
              <a:t>3. До інших органів та установ, на які покладаються функції із здійснення заходів у сфері запобігання та протидії домашньому насильству, належать:</a:t>
            </a:r>
            <a:endParaRPr lang="ru-RU" sz="2400" b="1">
              <a:solidFill>
                <a:srgbClr val="3399FF"/>
              </a:solidFill>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служби у справах дітей;</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уповноважені підрозділи органів Національної поліції України;</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3) органи управління освітою, навчальні заклади, установи та організації системи освіти;</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4) органи охорони здоров'я, установи та заклади охорони здоров'я;</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5) центри з надання безоплатної вторинної правової допомоги;</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6) суди;</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7) прокуратура;</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8) уповноважені органи з питань пробації.</a:t>
            </a:r>
            <a:endParaRPr lang="ru-RU" sz="2400" b="1">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Прямоугольник 1"/>
          <p:cNvSpPr>
            <a:spLocks noChangeArrowheads="1"/>
          </p:cNvSpPr>
          <p:nvPr/>
        </p:nvSpPr>
        <p:spPr bwMode="auto">
          <a:xfrm>
            <a:off x="179388" y="23813"/>
            <a:ext cx="8785225" cy="6780212"/>
          </a:xfrm>
          <a:prstGeom prst="rect">
            <a:avLst/>
          </a:prstGeom>
          <a:noFill/>
          <a:ln w="9525">
            <a:noFill/>
            <a:miter lim="800000"/>
            <a:headEnd/>
            <a:tailEnd/>
          </a:ln>
        </p:spPr>
        <p:txBody>
          <a:bodyPr>
            <a:spAutoFit/>
          </a:bodyPr>
          <a:lstStyle/>
          <a:p>
            <a:pPr algn="just">
              <a:lnSpc>
                <a:spcPct val="107000"/>
              </a:lnSpc>
              <a:spcAft>
                <a:spcPts val="800"/>
              </a:spcAft>
            </a:pPr>
            <a:r>
              <a:rPr lang="ru-RU" sz="2800" b="1">
                <a:solidFill>
                  <a:srgbClr val="3399FF"/>
                </a:solidFill>
                <a:latin typeface="Times New Roman" pitchFamily="18" charset="0"/>
                <a:cs typeface="Times New Roman" pitchFamily="18" charset="0"/>
              </a:rPr>
              <a:t>4. До загальних служб підтримки постраждалих осіб належать заклади, які, у тому числі, надають допомогу постраждалим особам:</a:t>
            </a:r>
            <a:endParaRPr lang="ru-RU" sz="2800" b="1">
              <a:solidFill>
                <a:srgbClr val="3399FF"/>
              </a:solidFill>
              <a:latin typeface="Calibri" pitchFamily="34" charset="0"/>
              <a:ea typeface="Calibri" pitchFamily="34" charset="0"/>
              <a:cs typeface="Times New Roman" pitchFamily="18" charset="0"/>
            </a:endParaRPr>
          </a:p>
          <a:p>
            <a:pPr algn="just">
              <a:lnSpc>
                <a:spcPct val="107000"/>
              </a:lnSpc>
              <a:spcAft>
                <a:spcPts val="800"/>
              </a:spcAft>
            </a:pPr>
            <a:r>
              <a:rPr lang="ru-RU" sz="2800" b="1">
                <a:latin typeface="Times New Roman" pitchFamily="18" charset="0"/>
                <a:cs typeface="Times New Roman" pitchFamily="18" charset="0"/>
              </a:rPr>
              <a:t>1) центри соціальних служб для сім'ї, дітей та молоді;</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2) притулки для дітей;</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3) центри соціально-психологічної реабілітації дітей;</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4) соціально-реабілітаційні центри (дитячі містечка);</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5) центри соціально-психологічної допомоги;</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6) територіальні центри соціального обслуговування (надання соціальних послуг);</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7) інші заклади, установи та організації, які надають соціальні послуги постраждалим особам.</a:t>
            </a:r>
            <a:endParaRPr lang="ru-RU" sz="2800" b="1">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Прямоугольник 1"/>
          <p:cNvSpPr>
            <a:spLocks noChangeArrowheads="1"/>
          </p:cNvSpPr>
          <p:nvPr/>
        </p:nvSpPr>
        <p:spPr bwMode="auto">
          <a:xfrm>
            <a:off x="107950" y="0"/>
            <a:ext cx="8785225" cy="7145338"/>
          </a:xfrm>
          <a:prstGeom prst="rect">
            <a:avLst/>
          </a:prstGeom>
          <a:noFill/>
          <a:ln w="9525">
            <a:noFill/>
            <a:miter lim="800000"/>
            <a:headEnd/>
            <a:tailEnd/>
          </a:ln>
        </p:spPr>
        <p:txBody>
          <a:bodyPr>
            <a:spAutoFit/>
          </a:bodyPr>
          <a:lstStyle/>
          <a:p>
            <a:pPr algn="just">
              <a:lnSpc>
                <a:spcPct val="107000"/>
              </a:lnSpc>
              <a:spcAft>
                <a:spcPts val="800"/>
              </a:spcAft>
            </a:pPr>
            <a:r>
              <a:rPr lang="ru-RU" sz="2800" b="1" dirty="0">
                <a:solidFill>
                  <a:srgbClr val="FF0000"/>
                </a:solidFill>
                <a:latin typeface="Times New Roman" pitchFamily="18" charset="0"/>
                <a:cs typeface="Times New Roman" pitchFamily="18" charset="0"/>
              </a:rPr>
              <a:t>До </a:t>
            </a:r>
            <a:r>
              <a:rPr lang="ru-RU" sz="2800" b="1" dirty="0" err="1">
                <a:solidFill>
                  <a:srgbClr val="FF0000"/>
                </a:solidFill>
                <a:latin typeface="Times New Roman" pitchFamily="18" charset="0"/>
                <a:cs typeface="Times New Roman" pitchFamily="18" charset="0"/>
              </a:rPr>
              <a:t>спеціалізованих</a:t>
            </a:r>
            <a:r>
              <a:rPr lang="ru-RU" sz="2800" b="1" dirty="0">
                <a:solidFill>
                  <a:srgbClr val="FF0000"/>
                </a:solidFill>
                <a:latin typeface="Times New Roman" pitchFamily="18" charset="0"/>
                <a:cs typeface="Times New Roman" pitchFamily="18" charset="0"/>
              </a:rPr>
              <a:t> служб </a:t>
            </a:r>
            <a:r>
              <a:rPr lang="ru-RU" sz="2800" b="1" dirty="0" err="1">
                <a:solidFill>
                  <a:srgbClr val="FF0000"/>
                </a:solidFill>
                <a:latin typeface="Times New Roman" pitchFamily="18" charset="0"/>
                <a:cs typeface="Times New Roman" pitchFamily="18" charset="0"/>
              </a:rPr>
              <a:t>підтримки</a:t>
            </a:r>
            <a:r>
              <a:rPr lang="ru-RU" sz="2800" b="1" dirty="0">
                <a:solidFill>
                  <a:srgbClr val="FF0000"/>
                </a:solidFill>
                <a:latin typeface="Times New Roman" pitchFamily="18" charset="0"/>
                <a:cs typeface="Times New Roman" pitchFamily="18" charset="0"/>
              </a:rPr>
              <a:t> </a:t>
            </a:r>
            <a:r>
              <a:rPr lang="ru-RU" sz="2800" b="1" dirty="0" err="1">
                <a:solidFill>
                  <a:srgbClr val="FF0000"/>
                </a:solidFill>
                <a:latin typeface="Times New Roman" pitchFamily="18" charset="0"/>
                <a:cs typeface="Times New Roman" pitchFamily="18" charset="0"/>
              </a:rPr>
              <a:t>постраждалих</a:t>
            </a:r>
            <a:r>
              <a:rPr lang="ru-RU" sz="2800" b="1" dirty="0">
                <a:solidFill>
                  <a:srgbClr val="FF0000"/>
                </a:solidFill>
                <a:latin typeface="Times New Roman" pitchFamily="18" charset="0"/>
                <a:cs typeface="Times New Roman" pitchFamily="18" charset="0"/>
              </a:rPr>
              <a:t> </a:t>
            </a:r>
            <a:r>
              <a:rPr lang="ru-RU" sz="2800" b="1" dirty="0" err="1">
                <a:solidFill>
                  <a:srgbClr val="FF0000"/>
                </a:solidFill>
                <a:latin typeface="Times New Roman" pitchFamily="18" charset="0"/>
                <a:cs typeface="Times New Roman" pitchFamily="18" charset="0"/>
              </a:rPr>
              <a:t>осіб</a:t>
            </a:r>
            <a:r>
              <a:rPr lang="ru-RU" sz="2800" b="1" dirty="0">
                <a:solidFill>
                  <a:srgbClr val="FF0000"/>
                </a:solidFill>
                <a:latin typeface="Times New Roman" pitchFamily="18" charset="0"/>
                <a:cs typeface="Times New Roman" pitchFamily="18" charset="0"/>
              </a:rPr>
              <a:t> належать</a:t>
            </a:r>
          </a:p>
          <a:p>
            <a:pPr algn="just">
              <a:lnSpc>
                <a:spcPct val="107000"/>
              </a:lnSpc>
              <a:spcAft>
                <a:spcPts val="800"/>
              </a:spcAft>
            </a:pPr>
            <a:r>
              <a:rPr lang="ru-RU" sz="2800" b="1" dirty="0">
                <a:solidFill>
                  <a:srgbClr val="FF0000"/>
                </a:solidFill>
                <a:latin typeface="Times New Roman" pitchFamily="18" charset="0"/>
                <a:cs typeface="Times New Roman" pitchFamily="18" charset="0"/>
              </a:rPr>
              <a:t> </a:t>
            </a:r>
            <a:r>
              <a:rPr lang="ru-RU" sz="2800" b="1" dirty="0">
                <a:latin typeface="Times New Roman" pitchFamily="18" charset="0"/>
                <a:cs typeface="Times New Roman" pitchFamily="18" charset="0"/>
              </a:rPr>
              <a:t>-</a:t>
            </a:r>
            <a:r>
              <a:rPr lang="ru-RU" sz="2800" b="1" dirty="0">
                <a:solidFill>
                  <a:srgbClr val="FF0000"/>
                </a:solidFill>
                <a:latin typeface="Times New Roman" pitchFamily="18" charset="0"/>
                <a:cs typeface="Times New Roman" pitchFamily="18" charset="0"/>
              </a:rPr>
              <a:t> </a:t>
            </a:r>
            <a:r>
              <a:rPr lang="ru-RU" sz="2800" b="1" dirty="0" err="1">
                <a:latin typeface="Times New Roman" pitchFamily="18" charset="0"/>
                <a:cs typeface="Times New Roman" pitchFamily="18" charset="0"/>
              </a:rPr>
              <a:t>притулки</a:t>
            </a:r>
            <a:r>
              <a:rPr lang="ru-RU" sz="2800" b="1" dirty="0">
                <a:latin typeface="Times New Roman" pitchFamily="18" charset="0"/>
                <a:cs typeface="Times New Roman" pitchFamily="18" charset="0"/>
              </a:rPr>
              <a:t> для </a:t>
            </a:r>
            <a:r>
              <a:rPr lang="ru-RU" sz="2800" b="1" dirty="0" err="1">
                <a:latin typeface="Times New Roman" pitchFamily="18" charset="0"/>
                <a:cs typeface="Times New Roman" pitchFamily="18" charset="0"/>
              </a:rPr>
              <a:t>постраждалих</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осіб</a:t>
            </a:r>
            <a:r>
              <a:rPr lang="ru-RU" sz="2800" b="1" dirty="0">
                <a:latin typeface="Times New Roman" pitchFamily="18" charset="0"/>
                <a:cs typeface="Times New Roman" pitchFamily="18" charset="0"/>
              </a:rPr>
              <a:t>,</a:t>
            </a:r>
          </a:p>
          <a:p>
            <a:pPr algn="just">
              <a:lnSpc>
                <a:spcPct val="107000"/>
              </a:lnSpc>
              <a:spcAft>
                <a:spcPts val="800"/>
              </a:spcAft>
            </a:pPr>
            <a:r>
              <a:rPr lang="ru-RU" sz="2800" b="1" dirty="0">
                <a:latin typeface="Times New Roman" pitchFamily="18" charset="0"/>
                <a:cs typeface="Times New Roman" pitchFamily="18" charset="0"/>
              </a:rPr>
              <a:t> </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центри</a:t>
            </a:r>
            <a:r>
              <a:rPr lang="ru-RU" sz="2800" b="1" dirty="0" smtClean="0">
                <a:latin typeface="Times New Roman" pitchFamily="18" charset="0"/>
                <a:cs typeface="Times New Roman" pitchFamily="18" charset="0"/>
              </a:rPr>
              <a:t> </a:t>
            </a:r>
            <a:r>
              <a:rPr lang="ru-RU" sz="2800" b="1" dirty="0">
                <a:latin typeface="Times New Roman" pitchFamily="18" charset="0"/>
                <a:cs typeface="Times New Roman" pitchFamily="18" charset="0"/>
              </a:rPr>
              <a:t>медико-</a:t>
            </a:r>
            <a:r>
              <a:rPr lang="ru-RU" sz="2800" b="1" dirty="0" err="1">
                <a:latin typeface="Times New Roman" pitchFamily="18" charset="0"/>
                <a:cs typeface="Times New Roman" pitchFamily="18" charset="0"/>
              </a:rPr>
              <a:t>соціальної</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реабілітації</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постраждалих</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осіб</a:t>
            </a:r>
            <a:r>
              <a:rPr lang="ru-RU" sz="2800" b="1" dirty="0">
                <a:latin typeface="Times New Roman" pitchFamily="18" charset="0"/>
                <a:cs typeface="Times New Roman" pitchFamily="18" charset="0"/>
              </a:rPr>
              <a:t>, </a:t>
            </a:r>
          </a:p>
          <a:p>
            <a:pPr algn="just">
              <a:lnSpc>
                <a:spcPct val="107000"/>
              </a:lnSpc>
              <a:spcAft>
                <a:spcPts val="800"/>
              </a:spcAft>
            </a:pPr>
            <a:r>
              <a:rPr lang="ru-RU" sz="2800" b="1" dirty="0">
                <a:latin typeface="Times New Roman" pitchFamily="18" charset="0"/>
                <a:cs typeface="Times New Roman" pitchFamily="18" charset="0"/>
              </a:rPr>
              <a:t>- кол-центр з </a:t>
            </a:r>
            <a:r>
              <a:rPr lang="ru-RU" sz="2800" b="1" dirty="0" err="1">
                <a:latin typeface="Times New Roman" pitchFamily="18" charset="0"/>
                <a:cs typeface="Times New Roman" pitchFamily="18" charset="0"/>
              </a:rPr>
              <a:t>питань</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запобігання</a:t>
            </a:r>
            <a:r>
              <a:rPr lang="ru-RU" sz="2800" b="1" dirty="0">
                <a:latin typeface="Times New Roman" pitchFamily="18" charset="0"/>
                <a:cs typeface="Times New Roman" pitchFamily="18" charset="0"/>
              </a:rPr>
              <a:t> та </a:t>
            </a:r>
            <a:r>
              <a:rPr lang="ru-RU" sz="2800" b="1" dirty="0" err="1">
                <a:latin typeface="Times New Roman" pitchFamily="18" charset="0"/>
                <a:cs typeface="Times New Roman" pitchFamily="18" charset="0"/>
              </a:rPr>
              <a:t>протидії</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домашньому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насильству</a:t>
            </a:r>
            <a:r>
              <a:rPr lang="ru-RU" sz="2800" b="1" dirty="0">
                <a:latin typeface="Times New Roman" pitchFamily="18" charset="0"/>
                <a:cs typeface="Times New Roman" pitchFamily="18" charset="0"/>
              </a:rPr>
              <a:t> за </a:t>
            </a:r>
            <a:r>
              <a:rPr lang="ru-RU" sz="2800" b="1" dirty="0" err="1">
                <a:latin typeface="Times New Roman" pitchFamily="18" charset="0"/>
                <a:cs typeface="Times New Roman" pitchFamily="18" charset="0"/>
              </a:rPr>
              <a:t>ознакою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статі</a:t>
            </a:r>
            <a:r>
              <a:rPr lang="ru-RU" sz="2800" b="1" dirty="0">
                <a:latin typeface="Times New Roman" pitchFamily="18" charset="0"/>
                <a:cs typeface="Times New Roman" pitchFamily="18" charset="0"/>
              </a:rPr>
              <a:t> та </a:t>
            </a:r>
            <a:r>
              <a:rPr lang="ru-RU" sz="2800" b="1" dirty="0" err="1">
                <a:latin typeface="Times New Roman" pitchFamily="18" charset="0"/>
                <a:cs typeface="Times New Roman" pitchFamily="18" charset="0"/>
              </a:rPr>
              <a:t>насильству</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стосовно</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дітей</a:t>
            </a:r>
            <a:r>
              <a:rPr lang="ru-RU" sz="2800" b="1" dirty="0">
                <a:latin typeface="Times New Roman" pitchFamily="18" charset="0"/>
                <a:cs typeface="Times New Roman" pitchFamily="18" charset="0"/>
              </a:rPr>
              <a:t>, </a:t>
            </a:r>
          </a:p>
          <a:p>
            <a:pPr algn="just">
              <a:lnSpc>
                <a:spcPct val="107000"/>
              </a:lnSpc>
              <a:spcAft>
                <a:spcPts val="800"/>
              </a:spcAft>
            </a:pP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мобільні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бригади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соціально-психологічної</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допомоги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постраждалим</a:t>
            </a:r>
            <a:r>
              <a:rPr lang="ru-RU" sz="2800" b="1" dirty="0">
                <a:latin typeface="Times New Roman" pitchFamily="18" charset="0"/>
                <a:cs typeface="Times New Roman" pitchFamily="18" charset="0"/>
              </a:rPr>
              <a:t> особам та особам, </a:t>
            </a:r>
            <a:r>
              <a:rPr lang="ru-RU" sz="2800" b="1" dirty="0" err="1">
                <a:latin typeface="Times New Roman" pitchFamily="18" charset="0"/>
                <a:cs typeface="Times New Roman" pitchFamily="18" charset="0"/>
              </a:rPr>
              <a:t>які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постраждали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від</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насильства</a:t>
            </a:r>
            <a:r>
              <a:rPr lang="ru-RU" sz="2800" b="1" dirty="0">
                <a:latin typeface="Times New Roman" pitchFamily="18" charset="0"/>
                <a:cs typeface="Times New Roman" pitchFamily="18" charset="0"/>
              </a:rPr>
              <a:t> за </a:t>
            </a:r>
            <a:r>
              <a:rPr lang="ru-RU" sz="2800" b="1" dirty="0" err="1">
                <a:latin typeface="Times New Roman" pitchFamily="18" charset="0"/>
                <a:cs typeface="Times New Roman" pitchFamily="18" charset="0"/>
              </a:rPr>
              <a:t>ознакою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статі</a:t>
            </a:r>
            <a:r>
              <a:rPr lang="ru-RU" sz="2800" b="1" dirty="0">
                <a:latin typeface="Times New Roman" pitchFamily="18" charset="0"/>
                <a:cs typeface="Times New Roman" pitchFamily="18" charset="0"/>
              </a:rPr>
              <a:t>, а </a:t>
            </a:r>
            <a:r>
              <a:rPr lang="ru-RU" sz="2800" b="1" dirty="0" err="1">
                <a:latin typeface="Times New Roman" pitchFamily="18" charset="0"/>
                <a:cs typeface="Times New Roman" pitchFamily="18" charset="0"/>
              </a:rPr>
              <a:t>також</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заклади</a:t>
            </a:r>
            <a:r>
              <a:rPr lang="ru-RU" sz="2800" b="1" dirty="0">
                <a:latin typeface="Times New Roman" pitchFamily="18" charset="0"/>
                <a:cs typeface="Times New Roman" pitchFamily="18" charset="0"/>
              </a:rPr>
              <a:t> та установи, </a:t>
            </a:r>
            <a:r>
              <a:rPr lang="ru-RU" sz="2800" b="1" dirty="0" err="1">
                <a:latin typeface="Times New Roman" pitchFamily="18" charset="0"/>
                <a:cs typeface="Times New Roman" pitchFamily="18" charset="0"/>
              </a:rPr>
              <a:t>призначені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виключно</a:t>
            </a:r>
            <a:r>
              <a:rPr lang="ru-RU" sz="2800" b="1" dirty="0">
                <a:latin typeface="Times New Roman" pitchFamily="18" charset="0"/>
                <a:cs typeface="Times New Roman" pitchFamily="18" charset="0"/>
              </a:rPr>
              <a:t> для </a:t>
            </a:r>
            <a:r>
              <a:rPr lang="ru-RU" sz="2800" b="1" dirty="0" err="1">
                <a:latin typeface="Times New Roman" pitchFamily="18" charset="0"/>
                <a:cs typeface="Times New Roman" pitchFamily="18" charset="0"/>
              </a:rPr>
              <a:t>постраждалих</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осіб</a:t>
            </a:r>
            <a:r>
              <a:rPr lang="ru-RU" sz="2800" b="1" dirty="0">
                <a:latin typeface="Times New Roman" pitchFamily="18" charset="0"/>
                <a:cs typeface="Times New Roman" pitchFamily="18" charset="0"/>
              </a:rPr>
              <a:t> та </a:t>
            </a:r>
            <a:r>
              <a:rPr lang="ru-RU" sz="2800" b="1" dirty="0" err="1">
                <a:latin typeface="Times New Roman" pitchFamily="18" charset="0"/>
                <a:cs typeface="Times New Roman" pitchFamily="18" charset="0"/>
              </a:rPr>
              <a:t>осіб</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які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постраждали</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від</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насильства</a:t>
            </a:r>
            <a:r>
              <a:rPr lang="ru-RU" sz="2800" b="1" dirty="0">
                <a:latin typeface="Times New Roman" pitchFamily="18" charset="0"/>
                <a:cs typeface="Times New Roman" pitchFamily="18" charset="0"/>
              </a:rPr>
              <a:t> за </a:t>
            </a:r>
            <a:r>
              <a:rPr lang="ru-RU" sz="2800" b="1" dirty="0" err="1">
                <a:latin typeface="Times New Roman" pitchFamily="18" charset="0"/>
                <a:cs typeface="Times New Roman" pitchFamily="18" charset="0"/>
              </a:rPr>
              <a:t>ознакою</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статі</a:t>
            </a:r>
            <a:r>
              <a:rPr lang="ru-RU" sz="2800" b="1" dirty="0">
                <a:latin typeface="Times New Roman" pitchFamily="18" charset="0"/>
                <a:cs typeface="Times New Roman" pitchFamily="18" charset="0"/>
              </a:rPr>
              <a:t>.</a:t>
            </a:r>
            <a:endParaRPr lang="ru-RU" sz="2800" b="1" dirty="0">
              <a:latin typeface="Calibri" pitchFamily="34" charset="0"/>
              <a:ea typeface="Calibri" pitchFamily="34"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Прямоугольник 1"/>
          <p:cNvSpPr>
            <a:spLocks noChangeArrowheads="1"/>
          </p:cNvSpPr>
          <p:nvPr/>
        </p:nvSpPr>
        <p:spPr bwMode="auto">
          <a:xfrm>
            <a:off x="179388" y="766763"/>
            <a:ext cx="8856662" cy="4094162"/>
          </a:xfrm>
          <a:prstGeom prst="rect">
            <a:avLst/>
          </a:prstGeom>
          <a:noFill/>
          <a:ln w="9525">
            <a:noFill/>
            <a:miter lim="800000"/>
            <a:headEnd/>
            <a:tailEnd/>
          </a:ln>
        </p:spPr>
        <p:txBody>
          <a:bodyPr>
            <a:spAutoFit/>
          </a:bodyPr>
          <a:lstStyle/>
          <a:p>
            <a:pPr algn="ctr">
              <a:spcBef>
                <a:spcPct val="50000"/>
              </a:spcBef>
            </a:pPr>
            <a:r>
              <a:rPr lang="uk-UA" sz="4000" b="1">
                <a:solidFill>
                  <a:srgbClr val="FF0000"/>
                </a:solidFill>
              </a:rPr>
              <a:t>ПИТАННЯ №</a:t>
            </a:r>
            <a:r>
              <a:rPr lang="ru-RU" sz="4000" b="1">
                <a:solidFill>
                  <a:srgbClr val="FF0000"/>
                </a:solidFill>
              </a:rPr>
              <a:t>2. </a:t>
            </a:r>
          </a:p>
          <a:p>
            <a:pPr algn="ctr">
              <a:spcBef>
                <a:spcPct val="50000"/>
              </a:spcBef>
            </a:pPr>
            <a:r>
              <a:rPr lang="ru-RU" sz="4000" b="1">
                <a:solidFill>
                  <a:srgbClr val="000000"/>
                </a:solidFill>
              </a:rPr>
              <a:t> Повноваження уповноважених підрозділів  органів Національної поліції України у сфері запобігання та протидії домашньому насильству </a:t>
            </a:r>
            <a:endParaRPr lang="en-US" sz="4000" b="1">
              <a:solidFill>
                <a:srgbClr val="000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8565</TotalTime>
  <Words>2462</Words>
  <Application>Microsoft Office PowerPoint</Application>
  <PresentationFormat>Экран (4:3)</PresentationFormat>
  <Paragraphs>137</Paragraphs>
  <Slides>33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Origin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DOG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Iren</dc:creator>
  <cp:lastModifiedBy>Алла</cp:lastModifiedBy>
  <cp:revision>593</cp:revision>
  <dcterms:created xsi:type="dcterms:W3CDTF">2010-07-01T19:05:26Z</dcterms:created>
  <dcterms:modified xsi:type="dcterms:W3CDTF">2019-01-20T22:31:50Z</dcterms:modified>
</cp:coreProperties>
</file>