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одзаголовок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D1EC048C-B685-48A0-9694-30D55FA96313}" type="datetimeFigureOut">
              <a:rPr lang="uk-UA" smtClean="0"/>
              <a:t>19.01.2019</a:t>
            </a:fld>
            <a:endParaRPr lang="uk-UA"/>
          </a:p>
        </p:txBody>
      </p:sp>
      <p:sp>
        <p:nvSpPr>
          <p:cNvPr id="17" name="Нижний колонтитул 16"/>
          <p:cNvSpPr>
            <a:spLocks noGrp="1"/>
          </p:cNvSpPr>
          <p:nvPr>
            <p:ph type="ftr" sz="quarter" idx="11"/>
          </p:nvPr>
        </p:nvSpPr>
        <p:spPr/>
        <p:txBody>
          <a:bodyPr/>
          <a:lstStyle/>
          <a:p>
            <a:endParaRPr lang="uk-UA"/>
          </a:p>
        </p:txBody>
      </p:sp>
      <p:sp>
        <p:nvSpPr>
          <p:cNvPr id="7" name="Прямая соединительная линия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Овал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Овал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Номер слайда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8D64245-BFB0-4A08-82E0-43DCFF7D2725}" type="slidenum">
              <a:rPr lang="uk-UA" smtClean="0"/>
              <a:t>‹#›</a:t>
            </a:fld>
            <a:endParaRPr lang="uk-UA"/>
          </a:p>
        </p:txBody>
      </p:sp>
      <p:sp>
        <p:nvSpPr>
          <p:cNvPr id="8" name="Заголовок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1EC048C-B685-48A0-9694-30D55FA96313}" type="datetimeFigureOut">
              <a:rPr lang="uk-UA" smtClean="0"/>
              <a:t>19.01.2019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48D64245-BFB0-4A08-82E0-43DCFF7D2725}" type="slidenum">
              <a:rPr lang="uk-UA" smtClean="0"/>
              <a:t>‹#›</a:t>
            </a:fld>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2"/>
      </p:bgRef>
    </p:bg>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Прямая соединительная линия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Овал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6915912" y="3009901"/>
            <a:ext cx="457200" cy="441325"/>
          </a:xfrm>
        </p:spPr>
        <p:txBody>
          <a:bodyPr/>
          <a:lstStyle/>
          <a:p>
            <a:fld id="{48D64245-BFB0-4A08-82E0-43DCFF7D2725}" type="slidenum">
              <a:rPr lang="uk-UA" smtClean="0"/>
              <a:t>‹#›</a:t>
            </a:fld>
            <a:endParaRPr lang="uk-UA"/>
          </a:p>
        </p:txBody>
      </p:sp>
      <p:sp>
        <p:nvSpPr>
          <p:cNvPr id="3" name="Вертикальный текст 2"/>
          <p:cNvSpPr>
            <a:spLocks noGrp="1"/>
          </p:cNvSpPr>
          <p:nvPr>
            <p:ph type="body" orient="vert" idx="1"/>
          </p:nvPr>
        </p:nvSpPr>
        <p:spPr>
          <a:xfrm>
            <a:off x="304800" y="304800"/>
            <a:ext cx="6553200" cy="5821366"/>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1EC048C-B685-48A0-9694-30D55FA96313}" type="datetimeFigureOut">
              <a:rPr lang="uk-UA" smtClean="0"/>
              <a:t>19.01.2019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2" name="Вертикальный заголовок 1"/>
          <p:cNvSpPr>
            <a:spLocks noGrp="1"/>
          </p:cNvSpPr>
          <p:nvPr>
            <p:ph type="title" orient="vert"/>
          </p:nvPr>
        </p:nvSpPr>
        <p:spPr>
          <a:xfrm>
            <a:off x="7391400" y="304801"/>
            <a:ext cx="1447800" cy="5851525"/>
          </a:xfrm>
        </p:spPr>
        <p:txBody>
          <a:bodyPr vert="eaVert"/>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3">
                    <a:shade val="75000"/>
                  </a:schemeClr>
                </a:solidFill>
              </a:defRPr>
            </a:lvl1p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D1EC048C-B685-48A0-9694-30D55FA96313}" type="datetimeFigureOut">
              <a:rPr lang="uk-UA" smtClean="0"/>
              <a:t>19.01.2019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a:xfrm>
            <a:off x="4361688" y="1026372"/>
            <a:ext cx="457200" cy="441325"/>
          </a:xfrm>
        </p:spPr>
        <p:txBody>
          <a:bodyPr/>
          <a:lstStyle/>
          <a:p>
            <a:fld id="{48D64245-BFB0-4A08-82E0-43DCFF7D2725}" type="slidenum">
              <a:rPr lang="uk-UA" smtClean="0"/>
              <a:t>‹#›</a:t>
            </a:fld>
            <a:endParaRPr lang="uk-UA"/>
          </a:p>
        </p:txBody>
      </p:sp>
      <p:sp>
        <p:nvSpPr>
          <p:cNvPr id="8" name="Объект 7"/>
          <p:cNvSpPr>
            <a:spLocks noGrp="1"/>
          </p:cNvSpPr>
          <p:nvPr>
            <p:ph sz="quarter" idx="1"/>
          </p:nvPr>
        </p:nvSpPr>
        <p:spPr>
          <a:xfrm>
            <a:off x="301752" y="1527048"/>
            <a:ext cx="850392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3" name="Прямоугольник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Прямоугольник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Нижний колонтитул 4"/>
          <p:cNvSpPr>
            <a:spLocks noGrp="1"/>
          </p:cNvSpPr>
          <p:nvPr>
            <p:ph type="ftr" sz="quarter" idx="11"/>
          </p:nvPr>
        </p:nvSpPr>
        <p:spPr/>
        <p:txBody>
          <a:bodyPr/>
          <a:lstStyle/>
          <a:p>
            <a:endParaRPr lang="uk-UA"/>
          </a:p>
        </p:txBody>
      </p:sp>
      <p:sp>
        <p:nvSpPr>
          <p:cNvPr id="4" name="Дата 3"/>
          <p:cNvSpPr>
            <a:spLocks noGrp="1"/>
          </p:cNvSpPr>
          <p:nvPr>
            <p:ph type="dt" sz="half" idx="10"/>
          </p:nvPr>
        </p:nvSpPr>
        <p:spPr/>
        <p:txBody>
          <a:bodyPr/>
          <a:lstStyle/>
          <a:p>
            <a:fld id="{D1EC048C-B685-48A0-9694-30D55FA96313}" type="datetimeFigureOut">
              <a:rPr lang="uk-UA" smtClean="0"/>
              <a:t>19.01.2019</a:t>
            </a:fld>
            <a:endParaRPr lang="uk-UA"/>
          </a:p>
        </p:txBody>
      </p:sp>
      <p:sp>
        <p:nvSpPr>
          <p:cNvPr id="8" name="Прямая соединительная линия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Овал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8D64245-BFB0-4A08-82E0-43DCFF7D2725}" type="slidenum">
              <a:rPr lang="uk-UA" smtClean="0"/>
              <a:t>‹#›</a:t>
            </a:fld>
            <a:endParaRPr lang="uk-UA"/>
          </a:p>
        </p:txBody>
      </p:sp>
      <p:sp>
        <p:nvSpPr>
          <p:cNvPr id="2" name="Заголовок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758952"/>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a:xfrm>
            <a:off x="5791200" y="6409944"/>
            <a:ext cx="3044952" cy="365760"/>
          </a:xfrm>
        </p:spPr>
        <p:txBody>
          <a:bodyPr/>
          <a:lstStyle/>
          <a:p>
            <a:fld id="{D1EC048C-B685-48A0-9694-30D55FA96313}" type="datetimeFigureOut">
              <a:rPr lang="uk-UA" smtClean="0"/>
              <a:t>19.01.2019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48D64245-BFB0-4A08-82E0-43DCFF7D2725}" type="slidenum">
              <a:rPr lang="uk-UA" smtClean="0"/>
              <a:t>‹#›</a:t>
            </a:fld>
            <a:endParaRPr lang="uk-UA"/>
          </a:p>
        </p:txBody>
      </p:sp>
      <p:sp>
        <p:nvSpPr>
          <p:cNvPr id="8" name="Прямая соединительная линия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Объект 9"/>
          <p:cNvSpPr>
            <a:spLocks noGrp="1"/>
          </p:cNvSpPr>
          <p:nvPr>
            <p:ph sz="half" idx="1"/>
          </p:nvPr>
        </p:nvSpPr>
        <p:spPr>
          <a:xfrm>
            <a:off x="301752"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Объект 11"/>
          <p:cNvSpPr>
            <a:spLocks noGrp="1"/>
          </p:cNvSpPr>
          <p:nvPr>
            <p:ph sz="half" idx="2"/>
          </p:nvPr>
        </p:nvSpPr>
        <p:spPr>
          <a:xfrm>
            <a:off x="4800600"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1">
        <a:schemeClr val="bg2"/>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Прямоугольник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Прямоугольник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Прямоугольник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D1EC048C-B685-48A0-9694-30D55FA96313}" type="datetimeFigureOut">
              <a:rPr lang="uk-UA" smtClean="0"/>
              <a:t>19.01.2019</a:t>
            </a:fld>
            <a:endParaRPr lang="uk-UA"/>
          </a:p>
        </p:txBody>
      </p:sp>
      <p:sp>
        <p:nvSpPr>
          <p:cNvPr id="8" name="Нижний колонтитул 7"/>
          <p:cNvSpPr>
            <a:spLocks noGrp="1"/>
          </p:cNvSpPr>
          <p:nvPr>
            <p:ph type="ftr" sz="quarter" idx="11"/>
          </p:nvPr>
        </p:nvSpPr>
        <p:spPr>
          <a:xfrm>
            <a:off x="304800" y="6409944"/>
            <a:ext cx="3581400" cy="365760"/>
          </a:xfrm>
        </p:spPr>
        <p:txBody>
          <a:bodyPr/>
          <a:lstStyle/>
          <a:p>
            <a:endParaRPr lang="uk-UA"/>
          </a:p>
        </p:txBody>
      </p:sp>
      <p:sp>
        <p:nvSpPr>
          <p:cNvPr id="15" name="Прямая соединительная линия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Объект 23"/>
          <p:cNvSpPr>
            <a:spLocks noGrp="1"/>
          </p:cNvSpPr>
          <p:nvPr>
            <p:ph sz="quarter" idx="2"/>
          </p:nvPr>
        </p:nvSpPr>
        <p:spPr>
          <a:xfrm>
            <a:off x="301752" y="2471383"/>
            <a:ext cx="4041648" cy="3818404"/>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Объект 25"/>
          <p:cNvSpPr>
            <a:spLocks noGrp="1"/>
          </p:cNvSpPr>
          <p:nvPr>
            <p:ph sz="quarter" idx="4"/>
          </p:nvPr>
        </p:nvSpPr>
        <p:spPr>
          <a:xfrm>
            <a:off x="4800600" y="2471383"/>
            <a:ext cx="4038600" cy="382219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Овал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Овал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Номер слайда 8"/>
          <p:cNvSpPr>
            <a:spLocks noGrp="1"/>
          </p:cNvSpPr>
          <p:nvPr>
            <p:ph type="sldNum" sz="quarter" idx="12"/>
          </p:nvPr>
        </p:nvSpPr>
        <p:spPr>
          <a:xfrm>
            <a:off x="4343400" y="1042416"/>
            <a:ext cx="457200" cy="441325"/>
          </a:xfrm>
        </p:spPr>
        <p:txBody>
          <a:bodyPr/>
          <a:lstStyle>
            <a:lvl1pPr algn="ctr">
              <a:defRPr/>
            </a:lvl1pPr>
          </a:lstStyle>
          <a:p>
            <a:fld id="{48D64245-BFB0-4A08-82E0-43DCFF7D2725}" type="slidenum">
              <a:rPr lang="uk-UA" smtClean="0"/>
              <a:t>‹#›</a:t>
            </a:fld>
            <a:endParaRPr lang="uk-UA"/>
          </a:p>
        </p:txBody>
      </p:sp>
      <p:sp>
        <p:nvSpPr>
          <p:cNvPr id="23" name="Заголовок 22"/>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D1EC048C-B685-48A0-9694-30D55FA96313}" type="datetimeFigureOut">
              <a:rPr lang="uk-UA" smtClean="0"/>
              <a:t>19.01.2019</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a:xfrm>
            <a:off x="4343400" y="1036020"/>
            <a:ext cx="457200" cy="441325"/>
          </a:xfrm>
        </p:spPr>
        <p:txBody>
          <a:bodyPr/>
          <a:lstStyle/>
          <a:p>
            <a:fld id="{48D64245-BFB0-4A08-82E0-43DCFF7D2725}"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Прямоугольник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Прямоугольник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Дата 1"/>
          <p:cNvSpPr>
            <a:spLocks noGrp="1"/>
          </p:cNvSpPr>
          <p:nvPr>
            <p:ph type="dt" sz="half" idx="10"/>
          </p:nvPr>
        </p:nvSpPr>
        <p:spPr/>
        <p:txBody>
          <a:bodyPr/>
          <a:lstStyle/>
          <a:p>
            <a:fld id="{D1EC048C-B685-48A0-9694-30D55FA96313}" type="datetimeFigureOut">
              <a:rPr lang="uk-UA" smtClean="0"/>
              <a:t>19.01.2019</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8D64245-BFB0-4A08-82E0-43DCFF7D2725}"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9" name="Прямоугольник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Прямоугольник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оугольник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Прямая соединительная линия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Объект 19"/>
          <p:cNvSpPr>
            <a:spLocks noGrp="1"/>
          </p:cNvSpPr>
          <p:nvPr>
            <p:ph sz="quarter" idx="1"/>
          </p:nvPr>
        </p:nvSpPr>
        <p:spPr>
          <a:xfrm>
            <a:off x="3124200" y="685800"/>
            <a:ext cx="5638800" cy="5410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Овал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8D64245-BFB0-4A08-82E0-43DCFF7D2725}" type="slidenum">
              <a:rPr lang="uk-UA" smtClean="0"/>
              <a:t>‹#›</a:t>
            </a:fld>
            <a:endParaRPr lang="uk-UA"/>
          </a:p>
        </p:txBody>
      </p:sp>
      <p:sp>
        <p:nvSpPr>
          <p:cNvPr id="21" name="Прямоугольник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p:txBody>
          <a:bodyPr/>
          <a:lstStyle/>
          <a:p>
            <a:fld id="{D1EC048C-B685-48A0-9694-30D55FA96313}" type="datetimeFigureOut">
              <a:rPr lang="uk-UA" smtClean="0"/>
              <a:t>19.01.2019</a:t>
            </a:fld>
            <a:endParaRPr lang="uk-UA"/>
          </a:p>
        </p:txBody>
      </p:sp>
      <p:sp>
        <p:nvSpPr>
          <p:cNvPr id="6" name="Нижний колонтитул 5"/>
          <p:cNvSpPr>
            <a:spLocks noGrp="1"/>
          </p:cNvSpPr>
          <p:nvPr>
            <p:ph type="ftr" sz="quarter" idx="11"/>
          </p:nvPr>
        </p:nvSpPr>
        <p:spPr>
          <a:xfrm>
            <a:off x="301752" y="6410848"/>
            <a:ext cx="3383280" cy="365760"/>
          </a:xfrm>
        </p:spPr>
        <p:txBody>
          <a:bodyPr/>
          <a:lstStyle/>
          <a:p>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1" name="Прямая соединительная линия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Прямоугольник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Прямоугольник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Овал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Овал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p>
            <a:fld id="{48D64245-BFB0-4A08-82E0-43DCFF7D2725}" type="slidenum">
              <a:rPr lang="uk-UA" smtClean="0"/>
              <a:t>‹#›</a:t>
            </a:fld>
            <a:endParaRPr lang="uk-UA"/>
          </a:p>
        </p:txBody>
      </p:sp>
      <p:sp>
        <p:nvSpPr>
          <p:cNvPr id="2" name="Заголовок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3000375" y="609600"/>
            <a:ext cx="5867400" cy="4267200"/>
          </a:xfrm>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22" name="Прямоугольник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a:xfrm>
            <a:off x="5788152" y="6404984"/>
            <a:ext cx="3044952" cy="365760"/>
          </a:xfrm>
        </p:spPr>
        <p:txBody>
          <a:bodyPr/>
          <a:lstStyle/>
          <a:p>
            <a:fld id="{D1EC048C-B685-48A0-9694-30D55FA96313}" type="datetimeFigureOut">
              <a:rPr lang="uk-UA" smtClean="0"/>
              <a:t>19.01.2019</a:t>
            </a:fld>
            <a:endParaRPr lang="uk-UA"/>
          </a:p>
        </p:txBody>
      </p:sp>
      <p:sp>
        <p:nvSpPr>
          <p:cNvPr id="6" name="Нижний колонтитул 5"/>
          <p:cNvSpPr>
            <a:spLocks noGrp="1"/>
          </p:cNvSpPr>
          <p:nvPr>
            <p:ph type="ftr" sz="quarter" idx="11"/>
          </p:nvPr>
        </p:nvSpPr>
        <p:spPr>
          <a:xfrm>
            <a:off x="301752" y="6410848"/>
            <a:ext cx="3584448" cy="365760"/>
          </a:xfrm>
        </p:spPr>
        <p:txBody>
          <a:bodyPr/>
          <a:lstStyle/>
          <a:p>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Дата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1EC048C-B685-48A0-9694-30D55FA96313}" type="datetimeFigureOut">
              <a:rPr lang="uk-UA" smtClean="0"/>
              <a:t>19.01.2019</a:t>
            </a:fld>
            <a:endParaRPr lang="uk-UA"/>
          </a:p>
        </p:txBody>
      </p:sp>
      <p:sp>
        <p:nvSpPr>
          <p:cNvPr id="3" name="Нижний колонтитул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uk-UA"/>
          </a:p>
        </p:txBody>
      </p:sp>
      <p:sp>
        <p:nvSpPr>
          <p:cNvPr id="8" name="Прямоугольник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Прямая соединительная линия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Овал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8D64245-BFB0-4A08-82E0-43DCFF7D2725}" type="slidenum">
              <a:rPr lang="uk-UA" smtClean="0"/>
              <a:t>‹#›</a:t>
            </a:fld>
            <a:endParaRPr lang="uk-UA"/>
          </a:p>
        </p:txBody>
      </p:sp>
      <p:sp>
        <p:nvSpPr>
          <p:cNvPr id="22" name="Заголовок 21"/>
          <p:cNvSpPr>
            <a:spLocks noGrp="1"/>
          </p:cNvSpPr>
          <p:nvPr>
            <p:ph type="title"/>
          </p:nvPr>
        </p:nvSpPr>
        <p:spPr>
          <a:xfrm>
            <a:off x="301752" y="228600"/>
            <a:ext cx="8534400" cy="758952"/>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uk-UA"/>
          </a:p>
        </p:txBody>
      </p:sp>
      <p:sp>
        <p:nvSpPr>
          <p:cNvPr id="2" name="Заголовок 1"/>
          <p:cNvSpPr>
            <a:spLocks noGrp="1"/>
          </p:cNvSpPr>
          <p:nvPr>
            <p:ph type="ctrTitle"/>
          </p:nvPr>
        </p:nvSpPr>
        <p:spPr/>
        <p:txBody>
          <a:bodyPr>
            <a:normAutofit fontScale="90000"/>
          </a:bodyPr>
          <a:lstStyle/>
          <a:p>
            <a:r>
              <a:rPr lang="ru-RU" dirty="0"/>
              <a:t>ТЕМА № 1. ГЕНДЕР: ПОНЯТТЯ, ТЕОРІЇ, ПІДХОДИ</a:t>
            </a:r>
            <a:endParaRPr lang="uk-UA" dirty="0"/>
          </a:p>
        </p:txBody>
      </p:sp>
    </p:spTree>
    <p:extLst>
      <p:ext uri="{BB962C8B-B14F-4D97-AF65-F5344CB8AC3E}">
        <p14:creationId xmlns:p14="http://schemas.microsoft.com/office/powerpoint/2010/main" val="3861570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04664"/>
            <a:ext cx="8534400" cy="758952"/>
          </a:xfrm>
        </p:spPr>
        <p:txBody>
          <a:bodyPr>
            <a:normAutofit fontScale="90000"/>
          </a:bodyPr>
          <a:lstStyle/>
          <a:p>
            <a:r>
              <a:rPr lang="ru-RU" dirty="0"/>
              <a:t>4.Засоби </a:t>
            </a:r>
            <a:r>
              <a:rPr lang="ru-RU" dirty="0" err="1"/>
              <a:t>подолання</a:t>
            </a:r>
            <a:r>
              <a:rPr lang="ru-RU" dirty="0"/>
              <a:t> </a:t>
            </a:r>
            <a:r>
              <a:rPr lang="ru-RU" dirty="0" err="1"/>
              <a:t>традиційних</a:t>
            </a:r>
            <a:r>
              <a:rPr lang="ru-RU" dirty="0"/>
              <a:t> </a:t>
            </a:r>
            <a:r>
              <a:rPr lang="ru-RU" dirty="0" err="1"/>
              <a:t>гендерних</a:t>
            </a:r>
            <a:r>
              <a:rPr lang="ru-RU" dirty="0"/>
              <a:t> </a:t>
            </a:r>
            <a:r>
              <a:rPr lang="ru-RU" dirty="0" err="1"/>
              <a:t>стереотипів</a:t>
            </a:r>
            <a:endParaRPr lang="uk-UA" dirty="0"/>
          </a:p>
        </p:txBody>
      </p:sp>
      <p:sp>
        <p:nvSpPr>
          <p:cNvPr id="3" name="Объект 2"/>
          <p:cNvSpPr>
            <a:spLocks noGrp="1"/>
          </p:cNvSpPr>
          <p:nvPr>
            <p:ph sz="quarter" idx="1"/>
          </p:nvPr>
        </p:nvSpPr>
        <p:spPr/>
        <p:txBody>
          <a:bodyPr/>
          <a:lstStyle/>
          <a:p>
            <a:r>
              <a:rPr lang="uk-UA" dirty="0"/>
              <a:t>Фахівці вважають, що є два основних способи руйнування традиційних уявлень про </a:t>
            </a:r>
            <a:r>
              <a:rPr lang="uk-UA" dirty="0" err="1"/>
              <a:t>фемінне</a:t>
            </a:r>
            <a:r>
              <a:rPr lang="uk-UA" dirty="0"/>
              <a:t> та </a:t>
            </a:r>
            <a:r>
              <a:rPr lang="uk-UA" dirty="0" err="1"/>
              <a:t>маскулінне</a:t>
            </a:r>
            <a:r>
              <a:rPr lang="uk-UA" dirty="0"/>
              <a:t> в суспільстві. Перший – це просвітництво, поширення науково обґрунтованих знань, щоби привернути увагу людей до неусвідомлюваних ними, нерідко упереджених та хибних стереотипних уявлень та їхнього впливу на ставлення до себе та інших. Друковані й візуальні засоби масової інформації могли б зробити на цьому шляху чимало. </a:t>
            </a:r>
          </a:p>
        </p:txBody>
      </p:sp>
    </p:spTree>
    <p:extLst>
      <p:ext uri="{BB962C8B-B14F-4D97-AF65-F5344CB8AC3E}">
        <p14:creationId xmlns:p14="http://schemas.microsoft.com/office/powerpoint/2010/main" val="2002705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32656"/>
            <a:ext cx="8568952" cy="5847755"/>
          </a:xfrm>
          <a:prstGeom prst="rect">
            <a:avLst/>
          </a:prstGeom>
        </p:spPr>
        <p:txBody>
          <a:bodyPr wrap="square">
            <a:spAutoFit/>
          </a:bodyPr>
          <a:lstStyle/>
          <a:p>
            <a:pPr algn="ctr"/>
            <a:r>
              <a:rPr lang="uk-UA" sz="2200" b="1" dirty="0" smtClean="0"/>
              <a:t>ВИСНОВКИ ДО ПИТАННЯ</a:t>
            </a:r>
          </a:p>
          <a:p>
            <a:r>
              <a:rPr lang="uk-UA" sz="2200" dirty="0" smtClean="0"/>
              <a:t>Жінки загалом, а особливо молодші 25 років, проявляють сильніше, ніж чоловіки, неприйняття традиційних ролей. Україна давно вже належить до країн, де стимулюється і схвалюється заняття жінок оплачуваними видами діяльності. Хоча в суспільній свідомості за жінкою не укорінився образ працівниці та політичного лідера, а й надалі домінує образ </a:t>
            </a:r>
            <a:r>
              <a:rPr lang="uk-UA" sz="2200" dirty="0" err="1" smtClean="0"/>
              <a:t>матері-</a:t>
            </a:r>
            <a:r>
              <a:rPr lang="uk-UA" sz="2200" dirty="0" smtClean="0"/>
              <a:t> доглядальниці, виховательки і домогосподарки. Тобто від жінки, на відміну від чоловіка, суспільство очікує одночасного виконання двох соціальних, часом важко сумісних, навіть конфліктних ролей матері та годувальниці, проте відчутно наголошуючи саме на ролі матері-виховательки, вважаючи, що саме це є найнеобхіднішою сферою соціальної самореалізації </a:t>
            </a:r>
            <a:r>
              <a:rPr lang="uk-UA" sz="2200" dirty="0" err="1" smtClean="0"/>
              <a:t>жінки.Гендерні</a:t>
            </a:r>
            <a:r>
              <a:rPr lang="uk-UA" sz="2200" dirty="0" smtClean="0"/>
              <a:t> ролі в українському суспільстві є одним з проявів соціально сконструйованих та відтворюваних стосунків влади та нерівності.</a:t>
            </a:r>
            <a:endParaRPr lang="uk-UA" sz="2200" dirty="0"/>
          </a:p>
        </p:txBody>
      </p:sp>
    </p:spTree>
    <p:extLst>
      <p:ext uri="{BB962C8B-B14F-4D97-AF65-F5344CB8AC3E}">
        <p14:creationId xmlns:p14="http://schemas.microsoft.com/office/powerpoint/2010/main" val="2120421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a:t>ВИСНОВКИ ДО </a:t>
            </a:r>
            <a:r>
              <a:rPr lang="uk-UA" dirty="0" smtClean="0"/>
              <a:t>ТЕМИ</a:t>
            </a:r>
            <a:endParaRPr lang="uk-UA" dirty="0"/>
          </a:p>
        </p:txBody>
      </p:sp>
      <p:sp>
        <p:nvSpPr>
          <p:cNvPr id="3" name="Объект 2"/>
          <p:cNvSpPr>
            <a:spLocks noGrp="1"/>
          </p:cNvSpPr>
          <p:nvPr>
            <p:ph sz="quarter" idx="1"/>
          </p:nvPr>
        </p:nvSpPr>
        <p:spPr/>
        <p:txBody>
          <a:bodyPr>
            <a:normAutofit lnSpcReduction="10000"/>
          </a:bodyPr>
          <a:lstStyle/>
          <a:p>
            <a:r>
              <a:rPr lang="uk-UA" dirty="0" smtClean="0"/>
              <a:t>Позитивні </a:t>
            </a:r>
            <a:r>
              <a:rPr lang="uk-UA" dirty="0"/>
              <a:t>тенденції щодо ґендерної рівності, закладені впродовж минулих десятиліть, відтворюються й зміцнюються. Країни, що найбільшою мірою наблизилися до ґендерної рівності, насамперед скандинавські, дедалі частіше стають взірцем і прикладом наслідування для менш розвинутих країн. Повсюдно молоді жінки плекають найдемократичніші погляди та вимоги, якнайбільше відкидаючи традиційні ролі й очікування, що суттєво обмежують доступ жінок до ключових соціальних ресурсів. </a:t>
            </a:r>
          </a:p>
          <a:p>
            <a:endParaRPr lang="uk-UA" dirty="0"/>
          </a:p>
        </p:txBody>
      </p:sp>
    </p:spTree>
    <p:extLst>
      <p:ext uri="{BB962C8B-B14F-4D97-AF65-F5344CB8AC3E}">
        <p14:creationId xmlns:p14="http://schemas.microsoft.com/office/powerpoint/2010/main" val="4229597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323528" y="332656"/>
            <a:ext cx="8534400" cy="758952"/>
          </a:xfrm>
        </p:spPr>
        <p:txBody>
          <a:bodyPr>
            <a:normAutofit fontScale="90000"/>
          </a:bodyPr>
          <a:lstStyle/>
          <a:p>
            <a:r>
              <a:rPr lang="ru-RU" dirty="0"/>
              <a:t>1. </a:t>
            </a:r>
            <a:r>
              <a:rPr lang="ru-RU" dirty="0" err="1"/>
              <a:t>Джерела</a:t>
            </a:r>
            <a:r>
              <a:rPr lang="ru-RU" dirty="0"/>
              <a:t> </a:t>
            </a:r>
            <a:r>
              <a:rPr lang="ru-RU" dirty="0" err="1"/>
              <a:t>походження</a:t>
            </a:r>
            <a:r>
              <a:rPr lang="ru-RU" dirty="0"/>
              <a:t> та </a:t>
            </a:r>
            <a:r>
              <a:rPr lang="ru-RU" dirty="0" err="1"/>
              <a:t>сутність</a:t>
            </a:r>
            <a:r>
              <a:rPr lang="ru-RU" dirty="0"/>
              <a:t> </a:t>
            </a:r>
            <a:r>
              <a:rPr lang="ru-RU" dirty="0" err="1"/>
              <a:t>поняття</a:t>
            </a:r>
            <a:r>
              <a:rPr lang="ru-RU" dirty="0"/>
              <a:t> «</a:t>
            </a:r>
            <a:r>
              <a:rPr lang="ru-RU" dirty="0" err="1"/>
              <a:t>гендер</a:t>
            </a:r>
            <a:r>
              <a:rPr lang="ru-RU" dirty="0"/>
              <a:t>».</a:t>
            </a:r>
            <a:endParaRPr lang="uk-UA" dirty="0"/>
          </a:p>
        </p:txBody>
      </p:sp>
      <p:sp>
        <p:nvSpPr>
          <p:cNvPr id="4" name="Объект 3"/>
          <p:cNvSpPr>
            <a:spLocks noGrp="1"/>
          </p:cNvSpPr>
          <p:nvPr>
            <p:ph sz="quarter" idx="1"/>
          </p:nvPr>
        </p:nvSpPr>
        <p:spPr/>
        <p:txBody>
          <a:bodyPr>
            <a:normAutofit fontScale="77500" lnSpcReduction="20000"/>
          </a:bodyPr>
          <a:lstStyle/>
          <a:p>
            <a:r>
              <a:rPr lang="ru-RU" dirty="0" err="1"/>
              <a:t>Гендер</a:t>
            </a:r>
            <a:r>
              <a:rPr lang="ru-RU" dirty="0"/>
              <a:t> — </a:t>
            </a:r>
            <a:r>
              <a:rPr lang="ru-RU" dirty="0" err="1"/>
              <a:t>соціально</a:t>
            </a:r>
            <a:r>
              <a:rPr lang="ru-RU" dirty="0"/>
              <a:t> </a:t>
            </a:r>
            <a:r>
              <a:rPr lang="ru-RU" dirty="0" err="1"/>
              <a:t>сконструйований</a:t>
            </a:r>
            <a:r>
              <a:rPr lang="ru-RU" dirty="0"/>
              <a:t> кластер, </a:t>
            </a:r>
            <a:r>
              <a:rPr lang="ru-RU" dirty="0" err="1"/>
              <a:t>зі</a:t>
            </a:r>
            <a:r>
              <a:rPr lang="ru-RU" dirty="0"/>
              <a:t> </a:t>
            </a:r>
            <a:r>
              <a:rPr lang="ru-RU" dirty="0" err="1"/>
              <a:t>статтю</a:t>
            </a:r>
            <a:r>
              <a:rPr lang="ru-RU" dirty="0"/>
              <a:t> у </a:t>
            </a:r>
            <a:r>
              <a:rPr lang="ru-RU" dirty="0" err="1"/>
              <a:t>своїй</a:t>
            </a:r>
            <a:r>
              <a:rPr lang="ru-RU" dirty="0"/>
              <a:t> </a:t>
            </a:r>
            <a:r>
              <a:rPr lang="ru-RU" dirty="0" err="1"/>
              <a:t>основі</a:t>
            </a:r>
            <a:r>
              <a:rPr lang="ru-RU" dirty="0"/>
              <a:t>. А </a:t>
            </a:r>
            <a:r>
              <a:rPr lang="ru-RU" dirty="0" err="1"/>
              <a:t>зі</a:t>
            </a:r>
            <a:r>
              <a:rPr lang="ru-RU" dirty="0"/>
              <a:t> </a:t>
            </a:r>
            <a:r>
              <a:rPr lang="ru-RU" dirty="0" err="1"/>
              <a:t>статтю</a:t>
            </a:r>
            <a:r>
              <a:rPr lang="ru-RU" dirty="0"/>
              <a:t> </a:t>
            </a:r>
            <a:r>
              <a:rPr lang="ru-RU" dirty="0" err="1"/>
              <a:t>гендер</a:t>
            </a:r>
            <a:r>
              <a:rPr lang="ru-RU" dirty="0"/>
              <a:t> </a:t>
            </a:r>
            <a:r>
              <a:rPr lang="ru-RU" dirty="0" err="1"/>
              <a:t>зв'язаний</a:t>
            </a:r>
            <a:r>
              <a:rPr lang="ru-RU" dirty="0"/>
              <a:t> </a:t>
            </a:r>
            <a:r>
              <a:rPr lang="ru-RU" dirty="0" err="1"/>
              <a:t>лише</a:t>
            </a:r>
            <a:r>
              <a:rPr lang="ru-RU" dirty="0"/>
              <a:t> як з </a:t>
            </a:r>
            <a:r>
              <a:rPr lang="ru-RU" dirty="0" err="1"/>
              <a:t>приватним</a:t>
            </a:r>
            <a:r>
              <a:rPr lang="ru-RU" dirty="0"/>
              <a:t> </a:t>
            </a:r>
            <a:r>
              <a:rPr lang="ru-RU" dirty="0" err="1"/>
              <a:t>випадком</a:t>
            </a:r>
            <a:r>
              <a:rPr lang="ru-RU" dirty="0"/>
              <a:t> самого </a:t>
            </a:r>
            <a:r>
              <a:rPr lang="ru-RU" dirty="0" err="1"/>
              <a:t>гендера</a:t>
            </a:r>
            <a:r>
              <a:rPr lang="ru-RU" dirty="0"/>
              <a:t>. </a:t>
            </a:r>
            <a:r>
              <a:rPr lang="ru-RU" dirty="0" err="1"/>
              <a:t>Проте</a:t>
            </a:r>
            <a:r>
              <a:rPr lang="ru-RU" dirty="0"/>
              <a:t> стать не </a:t>
            </a:r>
            <a:r>
              <a:rPr lang="ru-RU" dirty="0" err="1"/>
              <a:t>належить</a:t>
            </a:r>
            <a:r>
              <a:rPr lang="ru-RU" dirty="0"/>
              <a:t> до </a:t>
            </a:r>
            <a:r>
              <a:rPr lang="ru-RU" dirty="0" err="1"/>
              <a:t>онтології</a:t>
            </a:r>
            <a:r>
              <a:rPr lang="ru-RU" dirty="0"/>
              <a:t> </a:t>
            </a:r>
            <a:r>
              <a:rPr lang="ru-RU" dirty="0" err="1"/>
              <a:t>гендера</a:t>
            </a:r>
            <a:r>
              <a:rPr lang="ru-RU" dirty="0" smtClean="0"/>
              <a:t>.</a:t>
            </a:r>
            <a:endParaRPr lang="en-US" dirty="0" smtClean="0"/>
          </a:p>
          <a:p>
            <a:pPr marL="0" indent="0">
              <a:buNone/>
            </a:pPr>
            <a:r>
              <a:rPr lang="uk-UA" dirty="0" smtClean="0"/>
              <a:t>  Основними </a:t>
            </a:r>
            <a:r>
              <a:rPr lang="uk-UA" dirty="0"/>
              <a:t>проблемами державної гендерної політики в </a:t>
            </a:r>
            <a:r>
              <a:rPr lang="uk-UA" dirty="0" smtClean="0"/>
              <a:t>Україні</a:t>
            </a:r>
            <a:r>
              <a:rPr lang="uk-UA" dirty="0"/>
              <a:t> </a:t>
            </a:r>
            <a:r>
              <a:rPr lang="uk-UA" dirty="0" smtClean="0"/>
              <a:t>є</a:t>
            </a:r>
            <a:r>
              <a:rPr lang="uk-UA" dirty="0"/>
              <a:t>:</a:t>
            </a:r>
          </a:p>
          <a:p>
            <a:r>
              <a:rPr lang="uk-UA" dirty="0" smtClean="0"/>
              <a:t>політика </a:t>
            </a:r>
            <a:r>
              <a:rPr lang="uk-UA" dirty="0"/>
              <a:t>щодо жінок, забезпечення їм рівного соціального статусу з чоловіками шляхом гарантування можливостей для їх рівноправного розвитку як соціально-демографічної групи;</a:t>
            </a:r>
          </a:p>
          <a:p>
            <a:r>
              <a:rPr lang="uk-UA" dirty="0" smtClean="0"/>
              <a:t>політика </a:t>
            </a:r>
            <a:r>
              <a:rPr lang="uk-UA" dirty="0"/>
              <a:t>щодо чоловіків, формування у них гендерної свідомості, культури гендерної поведінки, орієнтації на паритетність відносин з жінкою;</a:t>
            </a:r>
          </a:p>
          <a:p>
            <a:r>
              <a:rPr lang="uk-UA" dirty="0" smtClean="0"/>
              <a:t>державно-правове </a:t>
            </a:r>
            <a:r>
              <a:rPr lang="uk-UA" dirty="0"/>
              <a:t>регулювання гендерних відносин;</a:t>
            </a:r>
          </a:p>
          <a:p>
            <a:r>
              <a:rPr lang="uk-UA" dirty="0" smtClean="0"/>
              <a:t>сприяння </a:t>
            </a:r>
            <a:r>
              <a:rPr lang="uk-UA" dirty="0"/>
              <a:t>розвиткові гендерної демократії та гендерної культури в суспільстві</a:t>
            </a:r>
          </a:p>
          <a:p>
            <a:endParaRPr lang="uk-UA" dirty="0"/>
          </a:p>
        </p:txBody>
      </p:sp>
    </p:spTree>
    <p:extLst>
      <p:ext uri="{BB962C8B-B14F-4D97-AF65-F5344CB8AC3E}">
        <p14:creationId xmlns:p14="http://schemas.microsoft.com/office/powerpoint/2010/main" val="2460481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04664"/>
            <a:ext cx="8534400" cy="758952"/>
          </a:xfrm>
        </p:spPr>
        <p:txBody>
          <a:bodyPr>
            <a:normAutofit fontScale="90000"/>
          </a:bodyPr>
          <a:lstStyle/>
          <a:p>
            <a:r>
              <a:rPr lang="ru-RU" dirty="0"/>
              <a:t>2. </a:t>
            </a:r>
            <a:r>
              <a:rPr lang="ru-RU" dirty="0" err="1"/>
              <a:t>Визначення</a:t>
            </a:r>
            <a:r>
              <a:rPr lang="ru-RU" dirty="0"/>
              <a:t> </a:t>
            </a:r>
            <a:r>
              <a:rPr lang="ru-RU" dirty="0" err="1"/>
              <a:t>соціальних</a:t>
            </a:r>
            <a:r>
              <a:rPr lang="ru-RU" dirty="0"/>
              <a:t> ролей </a:t>
            </a:r>
            <a:r>
              <a:rPr lang="ru-RU" dirty="0" err="1"/>
              <a:t>суспільства</a:t>
            </a:r>
            <a:r>
              <a:rPr lang="ru-RU" dirty="0"/>
              <a:t>, </a:t>
            </a:r>
            <a:r>
              <a:rPr lang="ru-RU" dirty="0" err="1"/>
              <a:t>їх</a:t>
            </a:r>
            <a:r>
              <a:rPr lang="ru-RU" dirty="0"/>
              <a:t> </a:t>
            </a:r>
            <a:r>
              <a:rPr lang="ru-RU" dirty="0" err="1"/>
              <a:t>історична</a:t>
            </a:r>
            <a:r>
              <a:rPr lang="ru-RU" dirty="0"/>
              <a:t> </a:t>
            </a:r>
            <a:r>
              <a:rPr lang="ru-RU" dirty="0" err="1"/>
              <a:t>функція</a:t>
            </a:r>
            <a:endParaRPr lang="uk-UA" dirty="0"/>
          </a:p>
        </p:txBody>
      </p:sp>
      <p:sp>
        <p:nvSpPr>
          <p:cNvPr id="3" name="Объект 2"/>
          <p:cNvSpPr>
            <a:spLocks noGrp="1"/>
          </p:cNvSpPr>
          <p:nvPr>
            <p:ph sz="quarter" idx="1"/>
          </p:nvPr>
        </p:nvSpPr>
        <p:spPr/>
        <p:txBody>
          <a:bodyPr/>
          <a:lstStyle/>
          <a:p>
            <a:r>
              <a:rPr lang="uk-UA" dirty="0"/>
              <a:t>Соціальні ролі визначаються як сукупність очікувань щодо поведінки індивіда, котрий займає певну позицію в процесі взаємодії. Ґендерні ролі зумовлені диференціацією всіх членів суспільства на дві категорії – чоловіків і жінок – та передбачають очікувану від них </a:t>
            </a:r>
            <a:r>
              <a:rPr lang="uk-UA" dirty="0" err="1"/>
              <a:t>ціннісно</a:t>
            </a:r>
            <a:r>
              <a:rPr lang="uk-UA" dirty="0"/>
              <a:t> й нормативно визначену поведінку. </a:t>
            </a:r>
          </a:p>
        </p:txBody>
      </p:sp>
    </p:spTree>
    <p:extLst>
      <p:ext uri="{BB962C8B-B14F-4D97-AF65-F5344CB8AC3E}">
        <p14:creationId xmlns:p14="http://schemas.microsoft.com/office/powerpoint/2010/main" val="1956234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476672"/>
            <a:ext cx="7992888" cy="4893647"/>
          </a:xfrm>
          <a:prstGeom prst="rect">
            <a:avLst/>
          </a:prstGeom>
        </p:spPr>
        <p:txBody>
          <a:bodyPr wrap="square">
            <a:spAutoFit/>
          </a:bodyPr>
          <a:lstStyle/>
          <a:p>
            <a:r>
              <a:rPr lang="uk-UA" sz="2400" dirty="0" smtClean="0"/>
              <a:t> Дослідники відзначають як два безперечних факти існування сильних ґендерних стереотипів та їх прийняття членами тієї групи, щодо якої вони діють. Сила цих стереотипів виявляється значно більшою, аніж расових. Ґендерні стереотипи, як узагальнені уявлення про чоловіків і жінок, виявляються насамперед як ґендерно-рольові стереотипи, що стосуються прийнятності різноманітних ролей і видів діяльності для чоловіків і жінок, а також як стереотипи ґендерних рис, тобто психологічних та поведінкових характеристик, притаманних чоловікам і жінкам. Ці два компоненти ґендерних стереотипів тісно пов’язані між собою. </a:t>
            </a:r>
            <a:endParaRPr lang="uk-UA" sz="2400" dirty="0"/>
          </a:p>
        </p:txBody>
      </p:sp>
    </p:spTree>
    <p:extLst>
      <p:ext uri="{BB962C8B-B14F-4D97-AF65-F5344CB8AC3E}">
        <p14:creationId xmlns:p14="http://schemas.microsoft.com/office/powerpoint/2010/main" val="4006239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2410377858"/>
              </p:ext>
            </p:extLst>
          </p:nvPr>
        </p:nvGraphicFramePr>
        <p:xfrm>
          <a:off x="539552" y="836712"/>
          <a:ext cx="7704856" cy="4733920"/>
        </p:xfrm>
        <a:graphic>
          <a:graphicData uri="http://schemas.openxmlformats.org/drawingml/2006/table">
            <a:tbl>
              <a:tblPr firstRow="1" firstCol="1" bandRow="1">
                <a:tableStyleId>{5C22544A-7EE6-4342-B048-85BDC9FD1C3A}</a:tableStyleId>
              </a:tblPr>
              <a:tblGrid>
                <a:gridCol w="2568017"/>
                <a:gridCol w="2568017"/>
                <a:gridCol w="2568822"/>
              </a:tblGrid>
              <a:tr h="304674">
                <a:tc>
                  <a:txBody>
                    <a:bodyPr/>
                    <a:lstStyle/>
                    <a:p>
                      <a:pPr>
                        <a:lnSpc>
                          <a:spcPct val="115000"/>
                        </a:lnSpc>
                        <a:spcAft>
                          <a:spcPts val="0"/>
                        </a:spcAft>
                      </a:pPr>
                      <a:r>
                        <a:rPr lang="uk-UA" sz="900" dirty="0">
                          <a:effectLst/>
                        </a:rPr>
                        <a:t>Риси, що асоціюються з чоловіками та жінками</a:t>
                      </a:r>
                      <a:endParaRPr lang="ru-RU" sz="800" dirty="0">
                        <a:effectLst/>
                        <a:latin typeface="Calibri"/>
                        <a:ea typeface="Calibri"/>
                        <a:cs typeface="Times New Roman"/>
                      </a:endParaRPr>
                    </a:p>
                  </a:txBody>
                  <a:tcPr marL="49675" marR="49675" marT="0" marB="0"/>
                </a:tc>
                <a:tc>
                  <a:txBody>
                    <a:bodyPr/>
                    <a:lstStyle/>
                    <a:p>
                      <a:pPr>
                        <a:lnSpc>
                          <a:spcPct val="115000"/>
                        </a:lnSpc>
                        <a:spcAft>
                          <a:spcPts val="0"/>
                        </a:spcAft>
                      </a:pPr>
                      <a:r>
                        <a:rPr lang="uk-UA" sz="900" dirty="0">
                          <a:effectLst/>
                        </a:rPr>
                        <a:t>Риси, що асоціюються з чоловіками</a:t>
                      </a:r>
                      <a:endParaRPr lang="ru-RU" sz="800" dirty="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Риси, що асоціюються з жінками</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Агресивний </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Самовпевнений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Нещира</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Активний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Нестерпний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Співчутлива</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Суворий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Брутальний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Ніжна. Скромна</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Нестримний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Відважний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Вразлива. Дратівлива</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 </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Владний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Забобонна. Терпляча</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Зарозумілий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Прагне задоволення</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Обережна. Приємна</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Дотепний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Педантичний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Плаксива.  Вразлива</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Здібний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Раціональний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Хитра. Сентиментальна</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Безпринципний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Прогресивний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Непостійна. Манірна</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Авантюристичний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Швидкий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Чарівна. Жалібна до себе</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Впертий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Реалістичний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Збентежена. Сексуальна</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Цинічний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Врівноважений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Допитлива. Сором’язлива</a:t>
                      </a:r>
                      <a:endParaRPr lang="ru-RU" sz="800">
                        <a:effectLst/>
                        <a:latin typeface="Calibri"/>
                        <a:ea typeface="Calibri"/>
                        <a:cs typeface="Times New Roman"/>
                      </a:endParaRPr>
                    </a:p>
                  </a:txBody>
                  <a:tcPr marL="49675" marR="49675" marT="0" marB="0"/>
                </a:tc>
              </a:tr>
              <a:tr h="181222">
                <a:tc>
                  <a:txBody>
                    <a:bodyPr/>
                    <a:lstStyle/>
                    <a:p>
                      <a:pPr>
                        <a:lnSpc>
                          <a:spcPct val="115000"/>
                        </a:lnSpc>
                        <a:spcAft>
                          <a:spcPts val="0"/>
                        </a:spcAft>
                      </a:pPr>
                      <a:r>
                        <a:rPr lang="uk-UA" sz="900">
                          <a:effectLst/>
                        </a:rPr>
                        <a:t>Гамірливий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Спритний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Залежна. Чуйна</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Підприємливий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Непохитний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Мрійлива. Витончена</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Енергійний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Витривалий Сильний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Емоційна. Покірна</a:t>
                      </a:r>
                      <a:endParaRPr lang="ru-RU" sz="800">
                        <a:effectLst/>
                        <a:latin typeface="Calibri"/>
                        <a:ea typeface="Calibri"/>
                        <a:cs typeface="Times New Roman"/>
                      </a:endParaRPr>
                    </a:p>
                  </a:txBody>
                  <a:tcPr marL="49675" marR="49675" marT="0" marB="0"/>
                </a:tc>
              </a:tr>
              <a:tr h="304674">
                <a:tc>
                  <a:txBody>
                    <a:bodyPr/>
                    <a:lstStyle/>
                    <a:p>
                      <a:pPr>
                        <a:lnSpc>
                          <a:spcPct val="115000"/>
                        </a:lnSpc>
                        <a:spcAft>
                          <a:spcPts val="0"/>
                        </a:spcAft>
                      </a:pPr>
                      <a:r>
                        <a:rPr lang="uk-UA" sz="900">
                          <a:effectLst/>
                        </a:rPr>
                        <a:t>Жорстокий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Серйозний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Збудлива. Схильна до навіювання</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Жартівливий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Тямущий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Прискіплива. Балакуча</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Хвалькуватий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Незалежний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Боязка. Несмілива</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Індивідуалістичний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Самовдоволений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Ненадійна. Образлива</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Ініціативний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Рішучий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Нерозумна. Нечестолюбна</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З широкими інтересами</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Скупий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Поблажлива. Нерозсудлива</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Винахідливий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Незворушний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Легковажна. Непостійна І</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Лінивий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Непокірний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Метушлива. М’якосерда</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 </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Неприязний</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М’яка. Слабка</a:t>
                      </a:r>
                      <a:endParaRPr lang="ru-RU" sz="800">
                        <a:effectLst/>
                        <a:latin typeface="Calibri"/>
                        <a:ea typeface="Calibri"/>
                        <a:cs typeface="Times New Roman"/>
                      </a:endParaRPr>
                    </a:p>
                  </a:txBody>
                  <a:tcPr marL="49675" marR="49675" marT="0" marB="0"/>
                </a:tc>
              </a:tr>
              <a:tr h="304674">
                <a:tc>
                  <a:txBody>
                    <a:bodyPr/>
                    <a:lstStyle/>
                    <a:p>
                      <a:pPr>
                        <a:lnSpc>
                          <a:spcPct val="115000"/>
                        </a:lnSpc>
                        <a:spcAft>
                          <a:spcPts val="0"/>
                        </a:spcAft>
                      </a:pPr>
                      <a:r>
                        <a:rPr lang="uk-UA" sz="900">
                          <a:effectLst/>
                        </a:rPr>
                        <a:t> </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Схильний до ризику</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З розвиненою уявою. Схвильована</a:t>
                      </a:r>
                      <a:endParaRPr lang="ru-RU" sz="800">
                        <a:effectLst/>
                        <a:latin typeface="Calibri"/>
                        <a:ea typeface="Calibri"/>
                        <a:cs typeface="Times New Roman"/>
                      </a:endParaRPr>
                    </a:p>
                  </a:txBody>
                  <a:tcPr marL="49675" marR="49675" marT="0" marB="0"/>
                </a:tc>
              </a:tr>
              <a:tr h="152337">
                <a:tc>
                  <a:txBody>
                    <a:bodyPr/>
                    <a:lstStyle/>
                    <a:p>
                      <a:pPr>
                        <a:lnSpc>
                          <a:spcPct val="115000"/>
                        </a:lnSpc>
                        <a:spcAft>
                          <a:spcPts val="0"/>
                        </a:spcAft>
                      </a:pPr>
                      <a:r>
                        <a:rPr lang="uk-UA" sz="900">
                          <a:effectLst/>
                        </a:rPr>
                        <a:t> </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a:effectLst/>
                        </a:rPr>
                        <a:t>Схильний командувати</a:t>
                      </a:r>
                      <a:endParaRPr lang="ru-RU" sz="800">
                        <a:effectLst/>
                        <a:latin typeface="Calibri"/>
                        <a:ea typeface="Calibri"/>
                        <a:cs typeface="Times New Roman"/>
                      </a:endParaRPr>
                    </a:p>
                  </a:txBody>
                  <a:tcPr marL="49675" marR="49675" marT="0" marB="0"/>
                </a:tc>
                <a:tc>
                  <a:txBody>
                    <a:bodyPr/>
                    <a:lstStyle/>
                    <a:p>
                      <a:pPr>
                        <a:lnSpc>
                          <a:spcPct val="115000"/>
                        </a:lnSpc>
                        <a:spcAft>
                          <a:spcPts val="0"/>
                        </a:spcAft>
                      </a:pPr>
                      <a:r>
                        <a:rPr lang="uk-UA" sz="900" dirty="0">
                          <a:effectLst/>
                        </a:rPr>
                        <a:t>Добра Розуміюча</a:t>
                      </a:r>
                      <a:endParaRPr lang="ru-RU" sz="800" dirty="0">
                        <a:effectLst/>
                        <a:latin typeface="Calibri"/>
                        <a:ea typeface="Calibri"/>
                        <a:cs typeface="Times New Roman"/>
                      </a:endParaRPr>
                    </a:p>
                  </a:txBody>
                  <a:tcPr marL="49675" marR="49675" marT="0" marB="0"/>
                </a:tc>
              </a:tr>
            </a:tbl>
          </a:graphicData>
        </a:graphic>
      </p:graphicFrame>
      <p:sp>
        <p:nvSpPr>
          <p:cNvPr id="3" name="Rectangle 1"/>
          <p:cNvSpPr>
            <a:spLocks noChangeArrowheads="1"/>
          </p:cNvSpPr>
          <p:nvPr/>
        </p:nvSpPr>
        <p:spPr bwMode="auto">
          <a:xfrm>
            <a:off x="395536" y="258416"/>
            <a:ext cx="802360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844550" algn="l"/>
              </a:tabLst>
            </a:pPr>
            <a:r>
              <a:rPr kumimoji="0" lang="uk-UA"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Нижче у таблиці наведені приклади </a:t>
            </a:r>
            <a:r>
              <a:rPr kumimoji="0" lang="ru-RU" sz="24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ґендерних</a:t>
            </a:r>
            <a:r>
              <a:rPr kumimoji="0" lang="ru-RU"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стереотипів</a:t>
            </a:r>
            <a:r>
              <a:rPr kumimoji="0" lang="ru-RU"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89925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332656"/>
            <a:ext cx="7992888" cy="6001643"/>
          </a:xfrm>
          <a:prstGeom prst="rect">
            <a:avLst/>
          </a:prstGeom>
        </p:spPr>
        <p:txBody>
          <a:bodyPr wrap="square">
            <a:spAutoFit/>
          </a:bodyPr>
          <a:lstStyle/>
          <a:p>
            <a:pPr algn="ctr"/>
            <a:r>
              <a:rPr lang="uk-UA" sz="2400" b="1" dirty="0" smtClean="0"/>
              <a:t>ВИСНОВКИ  ДО ПИТАННЯ</a:t>
            </a:r>
          </a:p>
          <a:p>
            <a:r>
              <a:rPr lang="uk-UA" sz="2400" dirty="0" smtClean="0"/>
              <a:t> Статусно-рольові характеристики жінки й чоловіка, а також відмінності між тим, що в суспільстві вважаються </a:t>
            </a:r>
            <a:r>
              <a:rPr lang="uk-UA" sz="2400" dirty="0" err="1" smtClean="0"/>
              <a:t>маскулінним</a:t>
            </a:r>
            <a:r>
              <a:rPr lang="uk-UA" sz="2400" dirty="0" smtClean="0"/>
              <a:t> і </a:t>
            </a:r>
            <a:r>
              <a:rPr lang="uk-UA" sz="2400" dirty="0" err="1" smtClean="0"/>
              <a:t>фемінним</a:t>
            </a:r>
            <a:r>
              <a:rPr lang="uk-UA" sz="2400" dirty="0" smtClean="0"/>
              <a:t>, не мають біологічного походження, а є способом інтерпретації біологічного, легітимним у певному суспільстві. Анатомічні відмінності не є й не мають бути соціальною долею ні для жінки, ні для чоловіка. З погляду соціального конструктивізму не існує універсальної чоловічої чи жіночої ролі. Ґендерні ролі, виконання яких очікується від жінок чи чоловіків, суттєво диференціюються класовою, расово-етнічною, віковою, регіональною належністю людини. Ґендерні відносини, статусно-рольова взаємодія між індивідами має об’єктивно-суб’єктивний характер.</a:t>
            </a:r>
            <a:endParaRPr lang="uk-UA" sz="2400" dirty="0"/>
          </a:p>
        </p:txBody>
      </p:sp>
    </p:spTree>
    <p:extLst>
      <p:ext uri="{BB962C8B-B14F-4D97-AF65-F5344CB8AC3E}">
        <p14:creationId xmlns:p14="http://schemas.microsoft.com/office/powerpoint/2010/main" val="4270739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534400" cy="758952"/>
          </a:xfrm>
        </p:spPr>
        <p:txBody>
          <a:bodyPr>
            <a:normAutofit fontScale="90000"/>
          </a:bodyPr>
          <a:lstStyle/>
          <a:p>
            <a:r>
              <a:rPr lang="ru-RU" dirty="0"/>
              <a:t>3. </a:t>
            </a:r>
            <a:r>
              <a:rPr lang="ru-RU" dirty="0" err="1"/>
              <a:t>Вплив</a:t>
            </a:r>
            <a:r>
              <a:rPr lang="ru-RU" dirty="0"/>
              <a:t> </a:t>
            </a:r>
            <a:r>
              <a:rPr lang="ru-RU" dirty="0" err="1"/>
              <a:t>гендерних</a:t>
            </a:r>
            <a:r>
              <a:rPr lang="ru-RU" dirty="0"/>
              <a:t> </a:t>
            </a:r>
            <a:r>
              <a:rPr lang="ru-RU" dirty="0" err="1"/>
              <a:t>стереотипів</a:t>
            </a:r>
            <a:r>
              <a:rPr lang="ru-RU" dirty="0"/>
              <a:t> на </a:t>
            </a:r>
            <a:r>
              <a:rPr lang="ru-RU" dirty="0" err="1"/>
              <a:t>чоловічі</a:t>
            </a:r>
            <a:r>
              <a:rPr lang="ru-RU" dirty="0"/>
              <a:t> та </a:t>
            </a:r>
            <a:r>
              <a:rPr lang="ru-RU" dirty="0" err="1"/>
              <a:t>жіночі</a:t>
            </a:r>
            <a:r>
              <a:rPr lang="ru-RU" dirty="0"/>
              <a:t> </a:t>
            </a:r>
            <a:r>
              <a:rPr lang="ru-RU" dirty="0" err="1"/>
              <a:t>ролі</a:t>
            </a:r>
            <a:r>
              <a:rPr lang="ru-RU" dirty="0"/>
              <a:t> </a:t>
            </a:r>
            <a:endParaRPr lang="uk-UA" dirty="0"/>
          </a:p>
        </p:txBody>
      </p:sp>
      <p:sp>
        <p:nvSpPr>
          <p:cNvPr id="3" name="Объект 2"/>
          <p:cNvSpPr>
            <a:spLocks noGrp="1"/>
          </p:cNvSpPr>
          <p:nvPr>
            <p:ph sz="quarter" idx="1"/>
          </p:nvPr>
        </p:nvSpPr>
        <p:spPr/>
        <p:txBody>
          <a:bodyPr>
            <a:normAutofit fontScale="85000" lnSpcReduction="10000"/>
          </a:bodyPr>
          <a:lstStyle/>
          <a:p>
            <a:r>
              <a:rPr lang="uk-UA" dirty="0"/>
              <a:t>Життя в суспільстві підкорено певним стереотипам, що історично склалися і закріпилися в нашій свідомості. Власне соціальними стереотипами називають схематичний, стандартизований образ або уявлення про соціальне явище чи об'єкт, як правило емоційно забарвленому чи таким, що володіє великою стійкістю. Виражає традиційне відношення людини до якогось явища, що склалося під впливом соціальних умов і певного досвіду. Стереотип - це синонім упереджених уявлень, хибних образів. Тобто, у широкому сенсі стереотип - це традиційний, звичний канон думки, сприйняття й поводження. Стереотип допомагає людині орієнтуватися в тих обставинах, які не вимагають від неї серйозних роздумів або індивідуальних рішень. </a:t>
            </a:r>
          </a:p>
        </p:txBody>
      </p:sp>
    </p:spTree>
    <p:extLst>
      <p:ext uri="{BB962C8B-B14F-4D97-AF65-F5344CB8AC3E}">
        <p14:creationId xmlns:p14="http://schemas.microsoft.com/office/powerpoint/2010/main" val="1741700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6468" y="222193"/>
            <a:ext cx="8311995" cy="6186309"/>
          </a:xfrm>
          <a:prstGeom prst="rect">
            <a:avLst/>
          </a:prstGeom>
        </p:spPr>
        <p:txBody>
          <a:bodyPr wrap="square">
            <a:spAutoFit/>
          </a:bodyPr>
          <a:lstStyle/>
          <a:p>
            <a:r>
              <a:rPr lang="uk-UA" dirty="0" smtClean="0"/>
              <a:t>Можна стверджувати, що нерівність жінок та чоловіків насамперед закладена та існує на рівні буденної свідомості, у повсякденному житті. Найяскравіше гендерну нерівність відбивають погляди на професійну кар'єру жінки. Більше половини чоловіків, взагалі вважають, що успіх у професійній діяльності для жінки є неважливим. Водночас так вважає близько 40%жінок. </a:t>
            </a:r>
          </a:p>
          <a:p>
            <a:endParaRPr lang="uk-UA" dirty="0" smtClean="0"/>
          </a:p>
          <a:p>
            <a:r>
              <a:rPr lang="uk-UA" dirty="0" smtClean="0"/>
              <a:t>Деякі дослідники вказують на існування таких соціально-культурних  ролей як:    </a:t>
            </a:r>
          </a:p>
          <a:p>
            <a:endParaRPr lang="uk-UA" dirty="0" smtClean="0"/>
          </a:p>
          <a:p>
            <a:r>
              <a:rPr lang="uk-UA" dirty="0" smtClean="0"/>
              <a:t>1. Традиційні ролі передбачають з боку дружини народження і виховання дітей, створення домашнього затишку і ведення домашнього господарства, терпимість до обмеження сфери діяльності. З боку чоловіка вимагається прийняття основних рішень, підтримка сімейної влади і контроль, економічна безпека та захист сім'ї, емоційна вдячність дружині за пристосування до залежності.    </a:t>
            </a:r>
          </a:p>
          <a:p>
            <a:r>
              <a:rPr lang="uk-UA" dirty="0" smtClean="0"/>
              <a:t>2. </a:t>
            </a:r>
            <a:r>
              <a:rPr lang="uk-UA" dirty="0" err="1" smtClean="0"/>
              <a:t>Товаристські</a:t>
            </a:r>
            <a:r>
              <a:rPr lang="uk-UA" dirty="0" smtClean="0"/>
              <a:t> ролі потребують від подружжя забезпечення моральної підтримки та сексуального задоволення, жвавого і цікавого спілкування один з одним і оточуючими.   </a:t>
            </a:r>
          </a:p>
          <a:p>
            <a:r>
              <a:rPr lang="uk-UA" dirty="0" smtClean="0"/>
              <a:t> 3. Ролі партнерів потребують від дружини і від чоловіка внеску в сім'ю згідно з розміром заробітку, спільної відповідальності за дітей, участі у веденні домашнього господарства, розподілу прав та відповідальності. </a:t>
            </a:r>
            <a:endParaRPr lang="uk-UA" dirty="0"/>
          </a:p>
        </p:txBody>
      </p:sp>
    </p:spTree>
    <p:extLst>
      <p:ext uri="{BB962C8B-B14F-4D97-AF65-F5344CB8AC3E}">
        <p14:creationId xmlns:p14="http://schemas.microsoft.com/office/powerpoint/2010/main" val="2745335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197346"/>
            <a:ext cx="8208912" cy="6370975"/>
          </a:xfrm>
          <a:prstGeom prst="rect">
            <a:avLst/>
          </a:prstGeom>
        </p:spPr>
        <p:txBody>
          <a:bodyPr wrap="square">
            <a:spAutoFit/>
          </a:bodyPr>
          <a:lstStyle/>
          <a:p>
            <a:pPr algn="ctr"/>
            <a:r>
              <a:rPr lang="uk-UA" sz="2400" b="1" dirty="0" smtClean="0"/>
              <a:t>ВИСНОВКИ ДО ПИТАННЯ</a:t>
            </a:r>
          </a:p>
          <a:p>
            <a:r>
              <a:rPr lang="uk-UA" sz="2400" dirty="0" smtClean="0"/>
              <a:t>     Реалізація громадянських прав передбачає повноцінну участь не тільки чоловіків, а й жінок на всіх рівнях функціонуючих у суспільстві соціальних інституцій, зокрема й однаковий доступ до всіх позицій соціальної </a:t>
            </a:r>
            <a:r>
              <a:rPr lang="uk-UA" sz="2400" dirty="0" err="1" smtClean="0"/>
              <a:t>структу-</a:t>
            </a:r>
            <a:r>
              <a:rPr lang="uk-UA" sz="2400" dirty="0" smtClean="0"/>
              <a:t> </a:t>
            </a:r>
            <a:r>
              <a:rPr lang="uk-UA" sz="2400" dirty="0" err="1" smtClean="0"/>
              <a:t>ри</a:t>
            </a:r>
            <a:r>
              <a:rPr lang="uk-UA" sz="2400" dirty="0" smtClean="0"/>
              <a:t> суспільства. Політика держави, основні принципи та </a:t>
            </a:r>
            <a:r>
              <a:rPr lang="uk-UA" sz="2400" dirty="0" err="1" smtClean="0"/>
              <a:t>ме-</a:t>
            </a:r>
            <a:r>
              <a:rPr lang="uk-UA" sz="2400" dirty="0" smtClean="0"/>
              <a:t> </a:t>
            </a:r>
            <a:r>
              <a:rPr lang="uk-UA" sz="2400" dirty="0" err="1" smtClean="0"/>
              <a:t>ханізми</a:t>
            </a:r>
            <a:r>
              <a:rPr lang="uk-UA" sz="2400" dirty="0" smtClean="0"/>
              <a:t> втілення якої формулюють переважно представники однієї статі, не може відповідати потребам усіх громадян. Якщо від жінок загалом очікується поступливість на ринку праці та кар’єрна </a:t>
            </a:r>
            <a:r>
              <a:rPr lang="uk-UA" sz="2400" dirty="0" err="1" smtClean="0"/>
              <a:t>неамбіційність</a:t>
            </a:r>
            <a:r>
              <a:rPr lang="uk-UA" sz="2400" dirty="0" smtClean="0"/>
              <a:t>, то тим паче їх не очікують бачити в ролі політичних лідерів. Хоча в українському суспільстві протягом останнього десятиліття з’явилося вже чимало </a:t>
            </a:r>
            <a:r>
              <a:rPr lang="uk-UA" sz="2400" dirty="0" err="1" smtClean="0"/>
              <a:t>жінок-</a:t>
            </a:r>
            <a:r>
              <a:rPr lang="uk-UA" sz="2400" dirty="0" smtClean="0"/>
              <a:t> політиків, керівників політичних партій і організацій, значна частина населення, порівнюючи жінок і чоловіків як політичних лідерів, кращими вважає чоловіків.</a:t>
            </a:r>
            <a:endParaRPr lang="uk-UA" sz="2400" dirty="0"/>
          </a:p>
        </p:txBody>
      </p:sp>
    </p:spTree>
    <p:extLst>
      <p:ext uri="{BB962C8B-B14F-4D97-AF65-F5344CB8AC3E}">
        <p14:creationId xmlns:p14="http://schemas.microsoft.com/office/powerpoint/2010/main" val="414834508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фициальная">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Официальная">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Официальная">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17</TotalTime>
  <Words>1219</Words>
  <Application>Microsoft Office PowerPoint</Application>
  <PresentationFormat>Экран (4:3)</PresentationFormat>
  <Paragraphs>112</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Официальная</vt:lpstr>
      <vt:lpstr>ТЕМА № 1. ГЕНДЕР: ПОНЯТТЯ, ТЕОРІЇ, ПІДХОДИ</vt:lpstr>
      <vt:lpstr>1. Джерела походження та сутність поняття «гендер».</vt:lpstr>
      <vt:lpstr>2. Визначення соціальних ролей суспільства, їх історична функція</vt:lpstr>
      <vt:lpstr>Презентация PowerPoint</vt:lpstr>
      <vt:lpstr>Презентация PowerPoint</vt:lpstr>
      <vt:lpstr>Презентация PowerPoint</vt:lpstr>
      <vt:lpstr>3. Вплив гендерних стереотипів на чоловічі та жіночі ролі </vt:lpstr>
      <vt:lpstr>Презентация PowerPoint</vt:lpstr>
      <vt:lpstr>Презентация PowerPoint</vt:lpstr>
      <vt:lpstr>4.Засоби подолання традиційних гендерних стереотипів</vt:lpstr>
      <vt:lpstr>Презентация PowerPoint</vt:lpstr>
      <vt:lpstr>ВИСНОВКИ ДО ТЕМИ</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 1. ГЕНДЕР: ПОНЯТТЯ, ТЕОРІЇ, ПІДХОДИ</dc:title>
  <dc:creator>иришка</dc:creator>
  <cp:lastModifiedBy>иришка</cp:lastModifiedBy>
  <cp:revision>2</cp:revision>
  <dcterms:created xsi:type="dcterms:W3CDTF">2019-01-19T12:07:31Z</dcterms:created>
  <dcterms:modified xsi:type="dcterms:W3CDTF">2019-01-19T12:24:48Z</dcterms:modified>
</cp:coreProperties>
</file>